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3" r:id="rId1"/>
    <p:sldMasterId id="2147483700" r:id="rId2"/>
  </p:sldMasterIdLst>
  <p:notesMasterIdLst>
    <p:notesMasterId r:id="rId16"/>
  </p:notesMasterIdLst>
  <p:handoutMasterIdLst>
    <p:handoutMasterId r:id="rId17"/>
  </p:handoutMasterIdLst>
  <p:sldIdLst>
    <p:sldId id="256" r:id="rId3"/>
    <p:sldId id="451" r:id="rId4"/>
    <p:sldId id="447" r:id="rId5"/>
    <p:sldId id="459" r:id="rId6"/>
    <p:sldId id="286" r:id="rId7"/>
    <p:sldId id="272" r:id="rId8"/>
    <p:sldId id="266" r:id="rId9"/>
    <p:sldId id="267" r:id="rId10"/>
    <p:sldId id="258" r:id="rId11"/>
    <p:sldId id="456" r:id="rId12"/>
    <p:sldId id="287" r:id="rId13"/>
    <p:sldId id="263" r:id="rId14"/>
    <p:sldId id="458"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25AABE-9E28-4BF8-942D-B63DA285900E}" type="doc">
      <dgm:prSet loTypeId="urn:microsoft.com/office/officeart/2005/8/layout/vProcess5" loCatId="process" qsTypeId="urn:microsoft.com/office/officeart/2005/8/quickstyle/simple5" qsCatId="simple" csTypeId="urn:microsoft.com/office/officeart/2005/8/colors/accent1_3" csCatId="accent1" phldr="1"/>
      <dgm:spPr/>
      <dgm:t>
        <a:bodyPr/>
        <a:lstStyle/>
        <a:p>
          <a:endParaRPr lang="en-US"/>
        </a:p>
      </dgm:t>
    </dgm:pt>
    <dgm:pt modelId="{CF222870-6D97-4CDE-92B4-36ED4B71CEB6}">
      <dgm:prSet custT="1"/>
      <dgm:spPr/>
      <dgm:t>
        <a:bodyPr/>
        <a:lstStyle/>
        <a:p>
          <a:pPr algn="r"/>
          <a:r>
            <a:rPr lang="en-US" sz="3200" dirty="0">
              <a:latin typeface="Cooper Std Black" panose="0208090304030B020404" pitchFamily="18" charset="0"/>
              <a:ea typeface="Adobe Gothic Std B" panose="020B0800000000000000" pitchFamily="34" charset="-128"/>
            </a:rPr>
            <a:t>Two basic understandings:</a:t>
          </a:r>
        </a:p>
      </dgm:t>
    </dgm:pt>
    <dgm:pt modelId="{D4DE0F72-DF41-40E3-9C27-608E8E3635EA}" type="parTrans" cxnId="{6EA7A32B-7956-4A3F-AEA2-993E3B91FA29}">
      <dgm:prSet/>
      <dgm:spPr/>
      <dgm:t>
        <a:bodyPr/>
        <a:lstStyle/>
        <a:p>
          <a:endParaRPr lang="en-US"/>
        </a:p>
      </dgm:t>
    </dgm:pt>
    <dgm:pt modelId="{AF4802E7-2399-494B-BB18-8520EB85E0C5}" type="sibTrans" cxnId="{6EA7A32B-7956-4A3F-AEA2-993E3B91FA29}">
      <dgm:prSet/>
      <dgm:spPr/>
      <dgm:t>
        <a:bodyPr/>
        <a:lstStyle/>
        <a:p>
          <a:endParaRPr lang="en-US"/>
        </a:p>
      </dgm:t>
    </dgm:pt>
    <dgm:pt modelId="{DA417E49-DE45-493F-BDF7-D6096E516DCF}">
      <dgm:prSet custT="1"/>
      <dgm:spPr/>
      <dgm:t>
        <a:bodyPr/>
        <a:lstStyle/>
        <a:p>
          <a:pPr algn="ctr"/>
          <a:r>
            <a:rPr lang="en-US" sz="2800" dirty="0">
              <a:latin typeface="Franklin Gothic Medium" panose="020B0603020102020204" pitchFamily="34" charset="0"/>
            </a:rPr>
            <a:t>1. Medicine and food are from the same origin </a:t>
          </a:r>
        </a:p>
        <a:p>
          <a:pPr algn="ctr"/>
          <a:r>
            <a:rPr lang="zh-CN" altLang="en-US" sz="2800" dirty="0">
              <a:latin typeface="STKaiti" panose="02010600040101010101" pitchFamily="2" charset="-122"/>
              <a:ea typeface="STKaiti" panose="02010600040101010101" pitchFamily="2" charset="-122"/>
            </a:rPr>
            <a:t>药食同源</a:t>
          </a:r>
          <a:endParaRPr lang="en-US" sz="2800" dirty="0">
            <a:latin typeface="STKaiti" panose="02010600040101010101" pitchFamily="2" charset="-122"/>
            <a:ea typeface="STKaiti" panose="02010600040101010101" pitchFamily="2" charset="-122"/>
          </a:endParaRPr>
        </a:p>
      </dgm:t>
    </dgm:pt>
    <dgm:pt modelId="{D34C0271-FC96-488B-BCBE-C1524E82A5FF}" type="parTrans" cxnId="{56BBCE48-9F8F-40C6-B5C5-AD6E130DAD5E}">
      <dgm:prSet/>
      <dgm:spPr/>
      <dgm:t>
        <a:bodyPr/>
        <a:lstStyle/>
        <a:p>
          <a:endParaRPr lang="en-US"/>
        </a:p>
      </dgm:t>
    </dgm:pt>
    <dgm:pt modelId="{56EFBABB-1454-4C2A-9F00-51F61F874D8A}" type="sibTrans" cxnId="{56BBCE48-9F8F-40C6-B5C5-AD6E130DAD5E}">
      <dgm:prSet/>
      <dgm:spPr/>
      <dgm:t>
        <a:bodyPr/>
        <a:lstStyle/>
        <a:p>
          <a:endParaRPr lang="en-US"/>
        </a:p>
      </dgm:t>
    </dgm:pt>
    <dgm:pt modelId="{8C9D6F2A-E0CB-496E-ABAA-531D723D1197}">
      <dgm:prSet custT="1"/>
      <dgm:spPr/>
      <dgm:t>
        <a:bodyPr/>
        <a:lstStyle/>
        <a:p>
          <a:pPr algn="r"/>
          <a:r>
            <a:rPr lang="en-US" sz="2900" dirty="0">
              <a:solidFill>
                <a:schemeClr val="tx1"/>
              </a:solidFill>
              <a:latin typeface="Britannic Bold" panose="020B0903060703020204" pitchFamily="34" charset="0"/>
            </a:rPr>
            <a:t>2. Living in harmony with nature </a:t>
          </a:r>
          <a:r>
            <a:rPr lang="zh-CN" altLang="en-US" sz="2800" b="1" dirty="0">
              <a:solidFill>
                <a:schemeClr val="tx1"/>
              </a:solidFill>
              <a:latin typeface="STKaiti" panose="02010600040101010101" pitchFamily="2" charset="-122"/>
              <a:ea typeface="STKaiti" panose="02010600040101010101" pitchFamily="2" charset="-122"/>
            </a:rPr>
            <a:t>天人合一</a:t>
          </a:r>
          <a:endParaRPr lang="en-US" sz="2800" b="1" dirty="0">
            <a:solidFill>
              <a:schemeClr val="tx1"/>
            </a:solidFill>
            <a:latin typeface="STKaiti" panose="02010600040101010101" pitchFamily="2" charset="-122"/>
            <a:ea typeface="STKaiti" panose="02010600040101010101" pitchFamily="2" charset="-122"/>
          </a:endParaRPr>
        </a:p>
      </dgm:t>
    </dgm:pt>
    <dgm:pt modelId="{F76A24E5-73F6-410E-AF5A-8D6074441AAF}" type="parTrans" cxnId="{EEBC8A82-F013-44FF-B735-E8E6FCF85D32}">
      <dgm:prSet/>
      <dgm:spPr/>
      <dgm:t>
        <a:bodyPr/>
        <a:lstStyle/>
        <a:p>
          <a:endParaRPr lang="en-US"/>
        </a:p>
      </dgm:t>
    </dgm:pt>
    <dgm:pt modelId="{19052797-1364-4610-8973-D0CFD9CEB53E}" type="sibTrans" cxnId="{EEBC8A82-F013-44FF-B735-E8E6FCF85D32}">
      <dgm:prSet/>
      <dgm:spPr/>
      <dgm:t>
        <a:bodyPr/>
        <a:lstStyle/>
        <a:p>
          <a:endParaRPr lang="en-US"/>
        </a:p>
      </dgm:t>
    </dgm:pt>
    <dgm:pt modelId="{14AA4D32-5B4C-4120-B129-1B0C4338F68D}" type="pres">
      <dgm:prSet presAssocID="{3C25AABE-9E28-4BF8-942D-B63DA285900E}" presName="outerComposite" presStyleCnt="0">
        <dgm:presLayoutVars>
          <dgm:chMax val="5"/>
          <dgm:dir/>
          <dgm:resizeHandles val="exact"/>
        </dgm:presLayoutVars>
      </dgm:prSet>
      <dgm:spPr/>
    </dgm:pt>
    <dgm:pt modelId="{C17CDDD9-AC8B-44B6-8F5E-C28082195168}" type="pres">
      <dgm:prSet presAssocID="{3C25AABE-9E28-4BF8-942D-B63DA285900E}" presName="dummyMaxCanvas" presStyleCnt="0">
        <dgm:presLayoutVars/>
      </dgm:prSet>
      <dgm:spPr/>
    </dgm:pt>
    <dgm:pt modelId="{307CC432-927D-443B-9875-BD842A3C58EC}" type="pres">
      <dgm:prSet presAssocID="{3C25AABE-9E28-4BF8-942D-B63DA285900E}" presName="ThreeNodes_1" presStyleLbl="node1" presStyleIdx="0" presStyleCnt="3">
        <dgm:presLayoutVars>
          <dgm:bulletEnabled val="1"/>
        </dgm:presLayoutVars>
      </dgm:prSet>
      <dgm:spPr/>
    </dgm:pt>
    <dgm:pt modelId="{F185CFB3-A068-472C-8166-B7EF3DA8B16F}" type="pres">
      <dgm:prSet presAssocID="{3C25AABE-9E28-4BF8-942D-B63DA285900E}" presName="ThreeNodes_2" presStyleLbl="node1" presStyleIdx="1" presStyleCnt="3" custLinFactNeighborX="63">
        <dgm:presLayoutVars>
          <dgm:bulletEnabled val="1"/>
        </dgm:presLayoutVars>
      </dgm:prSet>
      <dgm:spPr/>
    </dgm:pt>
    <dgm:pt modelId="{0F538AD1-C0B7-4C70-9CD6-3AA2D0F089BF}" type="pres">
      <dgm:prSet presAssocID="{3C25AABE-9E28-4BF8-942D-B63DA285900E}" presName="ThreeNodes_3" presStyleLbl="node1" presStyleIdx="2" presStyleCnt="3">
        <dgm:presLayoutVars>
          <dgm:bulletEnabled val="1"/>
        </dgm:presLayoutVars>
      </dgm:prSet>
      <dgm:spPr/>
    </dgm:pt>
    <dgm:pt modelId="{EFFD8CD1-9D38-4CB7-B028-16F69CB05998}" type="pres">
      <dgm:prSet presAssocID="{3C25AABE-9E28-4BF8-942D-B63DA285900E}" presName="ThreeConn_1-2" presStyleLbl="fgAccFollowNode1" presStyleIdx="0" presStyleCnt="2">
        <dgm:presLayoutVars>
          <dgm:bulletEnabled val="1"/>
        </dgm:presLayoutVars>
      </dgm:prSet>
      <dgm:spPr/>
    </dgm:pt>
    <dgm:pt modelId="{034E62E1-977E-450D-AF0A-6EBE5B4B6DE1}" type="pres">
      <dgm:prSet presAssocID="{3C25AABE-9E28-4BF8-942D-B63DA285900E}" presName="ThreeConn_2-3" presStyleLbl="fgAccFollowNode1" presStyleIdx="1" presStyleCnt="2">
        <dgm:presLayoutVars>
          <dgm:bulletEnabled val="1"/>
        </dgm:presLayoutVars>
      </dgm:prSet>
      <dgm:spPr/>
    </dgm:pt>
    <dgm:pt modelId="{925088E3-2659-4224-92D5-10E7E6E7C1E8}" type="pres">
      <dgm:prSet presAssocID="{3C25AABE-9E28-4BF8-942D-B63DA285900E}" presName="ThreeNodes_1_text" presStyleLbl="node1" presStyleIdx="2" presStyleCnt="3">
        <dgm:presLayoutVars>
          <dgm:bulletEnabled val="1"/>
        </dgm:presLayoutVars>
      </dgm:prSet>
      <dgm:spPr/>
    </dgm:pt>
    <dgm:pt modelId="{FDEC505A-560A-41F7-B099-2EFB866359BA}" type="pres">
      <dgm:prSet presAssocID="{3C25AABE-9E28-4BF8-942D-B63DA285900E}" presName="ThreeNodes_2_text" presStyleLbl="node1" presStyleIdx="2" presStyleCnt="3">
        <dgm:presLayoutVars>
          <dgm:bulletEnabled val="1"/>
        </dgm:presLayoutVars>
      </dgm:prSet>
      <dgm:spPr/>
    </dgm:pt>
    <dgm:pt modelId="{D08317C5-474B-4792-BDA8-967324CBC246}" type="pres">
      <dgm:prSet presAssocID="{3C25AABE-9E28-4BF8-942D-B63DA285900E}" presName="ThreeNodes_3_text" presStyleLbl="node1" presStyleIdx="2" presStyleCnt="3">
        <dgm:presLayoutVars>
          <dgm:bulletEnabled val="1"/>
        </dgm:presLayoutVars>
      </dgm:prSet>
      <dgm:spPr/>
    </dgm:pt>
  </dgm:ptLst>
  <dgm:cxnLst>
    <dgm:cxn modelId="{20B6BD13-47C5-4E93-BF87-1C3382AD9FE5}" type="presOf" srcId="{8C9D6F2A-E0CB-496E-ABAA-531D723D1197}" destId="{0F538AD1-C0B7-4C70-9CD6-3AA2D0F089BF}" srcOrd="0" destOrd="0" presId="urn:microsoft.com/office/officeart/2005/8/layout/vProcess5"/>
    <dgm:cxn modelId="{0F0A271B-BC43-49F7-B099-C101E1411E4F}" type="presOf" srcId="{AF4802E7-2399-494B-BB18-8520EB85E0C5}" destId="{EFFD8CD1-9D38-4CB7-B028-16F69CB05998}" srcOrd="0" destOrd="0" presId="urn:microsoft.com/office/officeart/2005/8/layout/vProcess5"/>
    <dgm:cxn modelId="{6EA7A32B-7956-4A3F-AEA2-993E3B91FA29}" srcId="{3C25AABE-9E28-4BF8-942D-B63DA285900E}" destId="{CF222870-6D97-4CDE-92B4-36ED4B71CEB6}" srcOrd="0" destOrd="0" parTransId="{D4DE0F72-DF41-40E3-9C27-608E8E3635EA}" sibTransId="{AF4802E7-2399-494B-BB18-8520EB85E0C5}"/>
    <dgm:cxn modelId="{FCDEE847-ED7B-443B-B461-9A4877884911}" type="presOf" srcId="{DA417E49-DE45-493F-BDF7-D6096E516DCF}" destId="{FDEC505A-560A-41F7-B099-2EFB866359BA}" srcOrd="1" destOrd="0" presId="urn:microsoft.com/office/officeart/2005/8/layout/vProcess5"/>
    <dgm:cxn modelId="{56BBCE48-9F8F-40C6-B5C5-AD6E130DAD5E}" srcId="{3C25AABE-9E28-4BF8-942D-B63DA285900E}" destId="{DA417E49-DE45-493F-BDF7-D6096E516DCF}" srcOrd="1" destOrd="0" parTransId="{D34C0271-FC96-488B-BCBE-C1524E82A5FF}" sibTransId="{56EFBABB-1454-4C2A-9F00-51F61F874D8A}"/>
    <dgm:cxn modelId="{43B0E448-508C-4B09-AEE9-6E34DF7A774D}" type="presOf" srcId="{CF222870-6D97-4CDE-92B4-36ED4B71CEB6}" destId="{307CC432-927D-443B-9875-BD842A3C58EC}" srcOrd="0" destOrd="0" presId="urn:microsoft.com/office/officeart/2005/8/layout/vProcess5"/>
    <dgm:cxn modelId="{98C46E78-3586-4AF6-9414-91D1501BA67F}" type="presOf" srcId="{3C25AABE-9E28-4BF8-942D-B63DA285900E}" destId="{14AA4D32-5B4C-4120-B129-1B0C4338F68D}" srcOrd="0" destOrd="0" presId="urn:microsoft.com/office/officeart/2005/8/layout/vProcess5"/>
    <dgm:cxn modelId="{2D21B47A-596D-4258-9966-332EAD599FF7}" type="presOf" srcId="{CF222870-6D97-4CDE-92B4-36ED4B71CEB6}" destId="{925088E3-2659-4224-92D5-10E7E6E7C1E8}" srcOrd="1" destOrd="0" presId="urn:microsoft.com/office/officeart/2005/8/layout/vProcess5"/>
    <dgm:cxn modelId="{EEBC8A82-F013-44FF-B735-E8E6FCF85D32}" srcId="{3C25AABE-9E28-4BF8-942D-B63DA285900E}" destId="{8C9D6F2A-E0CB-496E-ABAA-531D723D1197}" srcOrd="2" destOrd="0" parTransId="{F76A24E5-73F6-410E-AF5A-8D6074441AAF}" sibTransId="{19052797-1364-4610-8973-D0CFD9CEB53E}"/>
    <dgm:cxn modelId="{92BC20B1-5CBC-4C7F-81FE-DAF4526F0043}" type="presOf" srcId="{56EFBABB-1454-4C2A-9F00-51F61F874D8A}" destId="{034E62E1-977E-450D-AF0A-6EBE5B4B6DE1}" srcOrd="0" destOrd="0" presId="urn:microsoft.com/office/officeart/2005/8/layout/vProcess5"/>
    <dgm:cxn modelId="{DB36D2DB-823E-4D98-900E-AA07FB1DF90C}" type="presOf" srcId="{8C9D6F2A-E0CB-496E-ABAA-531D723D1197}" destId="{D08317C5-474B-4792-BDA8-967324CBC246}" srcOrd="1" destOrd="0" presId="urn:microsoft.com/office/officeart/2005/8/layout/vProcess5"/>
    <dgm:cxn modelId="{4623C3E4-9C7D-4736-8118-5D11078E0374}" type="presOf" srcId="{DA417E49-DE45-493F-BDF7-D6096E516DCF}" destId="{F185CFB3-A068-472C-8166-B7EF3DA8B16F}" srcOrd="0" destOrd="0" presId="urn:microsoft.com/office/officeart/2005/8/layout/vProcess5"/>
    <dgm:cxn modelId="{DA9C1C01-92D1-4C75-ACB5-EE8D51408CE6}" type="presParOf" srcId="{14AA4D32-5B4C-4120-B129-1B0C4338F68D}" destId="{C17CDDD9-AC8B-44B6-8F5E-C28082195168}" srcOrd="0" destOrd="0" presId="urn:microsoft.com/office/officeart/2005/8/layout/vProcess5"/>
    <dgm:cxn modelId="{BB9CEA39-8CDE-47B7-993B-44147B81B6E2}" type="presParOf" srcId="{14AA4D32-5B4C-4120-B129-1B0C4338F68D}" destId="{307CC432-927D-443B-9875-BD842A3C58EC}" srcOrd="1" destOrd="0" presId="urn:microsoft.com/office/officeart/2005/8/layout/vProcess5"/>
    <dgm:cxn modelId="{71B222F8-20B2-4121-BEFA-DE08E72B216A}" type="presParOf" srcId="{14AA4D32-5B4C-4120-B129-1B0C4338F68D}" destId="{F185CFB3-A068-472C-8166-B7EF3DA8B16F}" srcOrd="2" destOrd="0" presId="urn:microsoft.com/office/officeart/2005/8/layout/vProcess5"/>
    <dgm:cxn modelId="{D85D73F2-73E3-40D2-BF66-FEC097EC4609}" type="presParOf" srcId="{14AA4D32-5B4C-4120-B129-1B0C4338F68D}" destId="{0F538AD1-C0B7-4C70-9CD6-3AA2D0F089BF}" srcOrd="3" destOrd="0" presId="urn:microsoft.com/office/officeart/2005/8/layout/vProcess5"/>
    <dgm:cxn modelId="{6F25D2AF-9D74-4DBE-8005-CACE0F6A7228}" type="presParOf" srcId="{14AA4D32-5B4C-4120-B129-1B0C4338F68D}" destId="{EFFD8CD1-9D38-4CB7-B028-16F69CB05998}" srcOrd="4" destOrd="0" presId="urn:microsoft.com/office/officeart/2005/8/layout/vProcess5"/>
    <dgm:cxn modelId="{D9019E19-5BA5-4036-AE47-F27B47EEB582}" type="presParOf" srcId="{14AA4D32-5B4C-4120-B129-1B0C4338F68D}" destId="{034E62E1-977E-450D-AF0A-6EBE5B4B6DE1}" srcOrd="5" destOrd="0" presId="urn:microsoft.com/office/officeart/2005/8/layout/vProcess5"/>
    <dgm:cxn modelId="{788B42AB-797A-4E7E-94B2-63A2E2F97DA8}" type="presParOf" srcId="{14AA4D32-5B4C-4120-B129-1B0C4338F68D}" destId="{925088E3-2659-4224-92D5-10E7E6E7C1E8}" srcOrd="6" destOrd="0" presId="urn:microsoft.com/office/officeart/2005/8/layout/vProcess5"/>
    <dgm:cxn modelId="{B3ADCD1A-2EC7-4540-B215-31B4BCDF79E3}" type="presParOf" srcId="{14AA4D32-5B4C-4120-B129-1B0C4338F68D}" destId="{FDEC505A-560A-41F7-B099-2EFB866359BA}" srcOrd="7" destOrd="0" presId="urn:microsoft.com/office/officeart/2005/8/layout/vProcess5"/>
    <dgm:cxn modelId="{4E0EE348-5CDF-4518-8540-878FF59D5BA9}" type="presParOf" srcId="{14AA4D32-5B4C-4120-B129-1B0C4338F68D}" destId="{D08317C5-474B-4792-BDA8-967324CBC24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8F7463-79D6-49F1-8DED-596E3ACC7776}" type="doc">
      <dgm:prSet loTypeId="urn:microsoft.com/office/officeart/2005/8/layout/process4" loCatId="process" qsTypeId="urn:microsoft.com/office/officeart/2005/8/quickstyle/simple2" qsCatId="simple" csTypeId="urn:microsoft.com/office/officeart/2005/8/colors/accent5_2" csCatId="accent5" phldr="1"/>
      <dgm:spPr/>
      <dgm:t>
        <a:bodyPr/>
        <a:lstStyle/>
        <a:p>
          <a:endParaRPr lang="en-US"/>
        </a:p>
      </dgm:t>
    </dgm:pt>
    <dgm:pt modelId="{2A8C8EFD-37BE-4F36-95C5-CA72FF4D0435}">
      <dgm:prSet custT="1"/>
      <dgm:spPr/>
      <dgm:t>
        <a:bodyPr/>
        <a:lstStyle/>
        <a:p>
          <a:r>
            <a:rPr lang="en-US" sz="3200" b="0" i="0" dirty="0">
              <a:latin typeface="Cooper Std Black" panose="0208090304030B020404" pitchFamily="18" charset="0"/>
            </a:rPr>
            <a:t>Inner Canon of </a:t>
          </a:r>
        </a:p>
        <a:p>
          <a:r>
            <a:rPr lang="en-US" sz="3200" b="0" i="0" dirty="0">
              <a:latin typeface="Cooper Std Black" panose="0208090304030B020404" pitchFamily="18" charset="0"/>
            </a:rPr>
            <a:t>the Yellow Emperor :</a:t>
          </a:r>
        </a:p>
      </dgm:t>
    </dgm:pt>
    <dgm:pt modelId="{1CE4BDB0-4CBB-4A6D-830A-0C048684FF1D}" type="parTrans" cxnId="{4E76DB3D-6506-4438-8757-733481D9F8B7}">
      <dgm:prSet/>
      <dgm:spPr/>
      <dgm:t>
        <a:bodyPr/>
        <a:lstStyle/>
        <a:p>
          <a:endParaRPr lang="en-US"/>
        </a:p>
      </dgm:t>
    </dgm:pt>
    <dgm:pt modelId="{7D6F0A32-F233-4334-9145-F847625638BF}" type="sibTrans" cxnId="{4E76DB3D-6506-4438-8757-733481D9F8B7}">
      <dgm:prSet/>
      <dgm:spPr/>
      <dgm:t>
        <a:bodyPr/>
        <a:lstStyle/>
        <a:p>
          <a:endParaRPr lang="en-US"/>
        </a:p>
      </dgm:t>
    </dgm:pt>
    <dgm:pt modelId="{7A238D82-67AC-46B9-8F78-78F7BBB2B706}">
      <dgm:prSet/>
      <dgm:spPr/>
      <dgm:t>
        <a:bodyPr/>
        <a:lstStyle/>
        <a:p>
          <a:r>
            <a:rPr lang="en-US">
              <a:latin typeface="Adobe Garamond Pro Bold" panose="02020702060506020403" pitchFamily="18" charset="0"/>
            </a:rPr>
            <a:t>“For hungry person, what you eat is food;  for sick person, what you eat is medicine.”</a:t>
          </a:r>
        </a:p>
      </dgm:t>
    </dgm:pt>
    <dgm:pt modelId="{D40D188C-0B4D-430F-8B87-A83D81B15160}" type="parTrans" cxnId="{0513F3DC-7CFD-4718-B208-40A3C123D65F}">
      <dgm:prSet/>
      <dgm:spPr/>
      <dgm:t>
        <a:bodyPr/>
        <a:lstStyle/>
        <a:p>
          <a:endParaRPr lang="en-US"/>
        </a:p>
      </dgm:t>
    </dgm:pt>
    <dgm:pt modelId="{C949CBB8-8777-41BB-8FF3-2D04C8054E77}" type="sibTrans" cxnId="{0513F3DC-7CFD-4718-B208-40A3C123D65F}">
      <dgm:prSet/>
      <dgm:spPr/>
      <dgm:t>
        <a:bodyPr/>
        <a:lstStyle/>
        <a:p>
          <a:endParaRPr lang="en-US"/>
        </a:p>
      </dgm:t>
    </dgm:pt>
    <dgm:pt modelId="{2BFA841E-18EE-45A0-82AB-DBD34A17BBBF}">
      <dgm:prSet custT="1"/>
      <dgm:spPr/>
      <dgm:t>
        <a:bodyPr/>
        <a:lstStyle/>
        <a:p>
          <a:pPr>
            <a:spcBef>
              <a:spcPts val="0"/>
            </a:spcBef>
            <a:spcAft>
              <a:spcPts val="0"/>
            </a:spcAft>
          </a:pPr>
          <a:r>
            <a:rPr lang="zh-CN" sz="2400" dirty="0"/>
            <a:t>“</a:t>
          </a:r>
          <a:r>
            <a:rPr lang="zh-CN" sz="2400" dirty="0">
              <a:latin typeface="STKaiti" panose="02010600040101010101" pitchFamily="2" charset="-122"/>
              <a:ea typeface="STKaiti" panose="02010600040101010101" pitchFamily="2" charset="-122"/>
            </a:rPr>
            <a:t>空腹食之为食物，</a:t>
          </a:r>
          <a:endParaRPr lang="en-US" altLang="zh-CN" sz="2400" dirty="0">
            <a:latin typeface="STKaiti" panose="02010600040101010101" pitchFamily="2" charset="-122"/>
            <a:ea typeface="STKaiti" panose="02010600040101010101" pitchFamily="2" charset="-122"/>
          </a:endParaRPr>
        </a:p>
        <a:p>
          <a:pPr>
            <a:spcBef>
              <a:spcPts val="0"/>
            </a:spcBef>
            <a:spcAft>
              <a:spcPts val="0"/>
            </a:spcAft>
          </a:pPr>
          <a:r>
            <a:rPr lang="zh-CN" sz="2400" dirty="0">
              <a:latin typeface="STKaiti" panose="02010600040101010101" pitchFamily="2" charset="-122"/>
              <a:ea typeface="STKaiti" panose="02010600040101010101" pitchFamily="2" charset="-122"/>
            </a:rPr>
            <a:t>患者食之为药物</a:t>
          </a:r>
          <a:r>
            <a:rPr lang="zh-CN" altLang="en-US" sz="2400" dirty="0">
              <a:latin typeface="STKaiti" panose="02010600040101010101" pitchFamily="2" charset="-122"/>
              <a:ea typeface="STKaiti" panose="02010600040101010101" pitchFamily="2" charset="-122"/>
            </a:rPr>
            <a:t>。</a:t>
          </a:r>
          <a:r>
            <a:rPr lang="zh-CN" sz="2400" dirty="0"/>
            <a:t>”</a:t>
          </a:r>
          <a:endParaRPr lang="en-US" sz="2400" dirty="0"/>
        </a:p>
      </dgm:t>
    </dgm:pt>
    <dgm:pt modelId="{532E7BF3-69F3-4281-BE48-01B5DD8AE765}" type="parTrans" cxnId="{004470A6-5FB4-4FE1-8C3F-FF0BB0AF8C2E}">
      <dgm:prSet/>
      <dgm:spPr/>
      <dgm:t>
        <a:bodyPr/>
        <a:lstStyle/>
        <a:p>
          <a:endParaRPr lang="en-US"/>
        </a:p>
      </dgm:t>
    </dgm:pt>
    <dgm:pt modelId="{3FCBB256-6833-4900-90F9-E65BFBA01D08}" type="sibTrans" cxnId="{004470A6-5FB4-4FE1-8C3F-FF0BB0AF8C2E}">
      <dgm:prSet/>
      <dgm:spPr/>
      <dgm:t>
        <a:bodyPr/>
        <a:lstStyle/>
        <a:p>
          <a:endParaRPr lang="en-US"/>
        </a:p>
      </dgm:t>
    </dgm:pt>
    <dgm:pt modelId="{5641F9E3-8A2D-47A6-8407-0520FC158A7E}" type="pres">
      <dgm:prSet presAssocID="{D98F7463-79D6-49F1-8DED-596E3ACC7776}" presName="Name0" presStyleCnt="0">
        <dgm:presLayoutVars>
          <dgm:dir/>
          <dgm:animLvl val="lvl"/>
          <dgm:resizeHandles val="exact"/>
        </dgm:presLayoutVars>
      </dgm:prSet>
      <dgm:spPr/>
    </dgm:pt>
    <dgm:pt modelId="{79F4CD89-4C07-47BE-B4C3-A4A3A31B19CF}" type="pres">
      <dgm:prSet presAssocID="{2A8C8EFD-37BE-4F36-95C5-CA72FF4D0435}" presName="boxAndChildren" presStyleCnt="0"/>
      <dgm:spPr/>
    </dgm:pt>
    <dgm:pt modelId="{FCBD00B0-F939-4AAC-A661-278AE5A127B9}" type="pres">
      <dgm:prSet presAssocID="{2A8C8EFD-37BE-4F36-95C5-CA72FF4D0435}" presName="parentTextBox" presStyleLbl="node1" presStyleIdx="0" presStyleCnt="1"/>
      <dgm:spPr/>
    </dgm:pt>
    <dgm:pt modelId="{669F761B-F427-4B10-8E66-A3F3914E21F1}" type="pres">
      <dgm:prSet presAssocID="{2A8C8EFD-37BE-4F36-95C5-CA72FF4D0435}" presName="entireBox" presStyleLbl="node1" presStyleIdx="0" presStyleCnt="1"/>
      <dgm:spPr/>
    </dgm:pt>
    <dgm:pt modelId="{1474A7B2-87A3-42C5-A962-15799B40DCC5}" type="pres">
      <dgm:prSet presAssocID="{2A8C8EFD-37BE-4F36-95C5-CA72FF4D0435}" presName="descendantBox" presStyleCnt="0"/>
      <dgm:spPr/>
    </dgm:pt>
    <dgm:pt modelId="{C9578A32-85DD-4180-855A-80F7059DAAE2}" type="pres">
      <dgm:prSet presAssocID="{7A238D82-67AC-46B9-8F78-78F7BBB2B706}" presName="childTextBox" presStyleLbl="fgAccFollowNode1" presStyleIdx="0" presStyleCnt="2">
        <dgm:presLayoutVars>
          <dgm:bulletEnabled val="1"/>
        </dgm:presLayoutVars>
      </dgm:prSet>
      <dgm:spPr/>
    </dgm:pt>
    <dgm:pt modelId="{1BFF9E94-2B59-437E-9F5A-3FB870F9AB49}" type="pres">
      <dgm:prSet presAssocID="{2BFA841E-18EE-45A0-82AB-DBD34A17BBBF}" presName="childTextBox" presStyleLbl="fgAccFollowNode1" presStyleIdx="1" presStyleCnt="2" custScaleX="75326">
        <dgm:presLayoutVars>
          <dgm:bulletEnabled val="1"/>
        </dgm:presLayoutVars>
      </dgm:prSet>
      <dgm:spPr/>
    </dgm:pt>
  </dgm:ptLst>
  <dgm:cxnLst>
    <dgm:cxn modelId="{4E76DB3D-6506-4438-8757-733481D9F8B7}" srcId="{D98F7463-79D6-49F1-8DED-596E3ACC7776}" destId="{2A8C8EFD-37BE-4F36-95C5-CA72FF4D0435}" srcOrd="0" destOrd="0" parTransId="{1CE4BDB0-4CBB-4A6D-830A-0C048684FF1D}" sibTransId="{7D6F0A32-F233-4334-9145-F847625638BF}"/>
    <dgm:cxn modelId="{92DCA783-CB25-44BF-BCE0-87EEDCCF28B0}" type="presOf" srcId="{7A238D82-67AC-46B9-8F78-78F7BBB2B706}" destId="{C9578A32-85DD-4180-855A-80F7059DAAE2}" srcOrd="0" destOrd="0" presId="urn:microsoft.com/office/officeart/2005/8/layout/process4"/>
    <dgm:cxn modelId="{A2BEA18E-5E0E-49A1-9BE4-C2DAEE5AD3B9}" type="presOf" srcId="{2A8C8EFD-37BE-4F36-95C5-CA72FF4D0435}" destId="{669F761B-F427-4B10-8E66-A3F3914E21F1}" srcOrd="1" destOrd="0" presId="urn:microsoft.com/office/officeart/2005/8/layout/process4"/>
    <dgm:cxn modelId="{004470A6-5FB4-4FE1-8C3F-FF0BB0AF8C2E}" srcId="{2A8C8EFD-37BE-4F36-95C5-CA72FF4D0435}" destId="{2BFA841E-18EE-45A0-82AB-DBD34A17BBBF}" srcOrd="1" destOrd="0" parTransId="{532E7BF3-69F3-4281-BE48-01B5DD8AE765}" sibTransId="{3FCBB256-6833-4900-90F9-E65BFBA01D08}"/>
    <dgm:cxn modelId="{68D455A6-D157-49CC-8340-C88C6374D0C4}" type="presOf" srcId="{2A8C8EFD-37BE-4F36-95C5-CA72FF4D0435}" destId="{FCBD00B0-F939-4AAC-A661-278AE5A127B9}" srcOrd="0" destOrd="0" presId="urn:microsoft.com/office/officeart/2005/8/layout/process4"/>
    <dgm:cxn modelId="{711E30C0-E610-46D0-B9B8-6ECF623B9730}" type="presOf" srcId="{2BFA841E-18EE-45A0-82AB-DBD34A17BBBF}" destId="{1BFF9E94-2B59-437E-9F5A-3FB870F9AB49}" srcOrd="0" destOrd="0" presId="urn:microsoft.com/office/officeart/2005/8/layout/process4"/>
    <dgm:cxn modelId="{0513F3DC-7CFD-4718-B208-40A3C123D65F}" srcId="{2A8C8EFD-37BE-4F36-95C5-CA72FF4D0435}" destId="{7A238D82-67AC-46B9-8F78-78F7BBB2B706}" srcOrd="0" destOrd="0" parTransId="{D40D188C-0B4D-430F-8B87-A83D81B15160}" sibTransId="{C949CBB8-8777-41BB-8FF3-2D04C8054E77}"/>
    <dgm:cxn modelId="{C03181DE-AF99-4779-9B20-15E37A5A0FC9}" type="presOf" srcId="{D98F7463-79D6-49F1-8DED-596E3ACC7776}" destId="{5641F9E3-8A2D-47A6-8407-0520FC158A7E}" srcOrd="0" destOrd="0" presId="urn:microsoft.com/office/officeart/2005/8/layout/process4"/>
    <dgm:cxn modelId="{2212B797-16F4-42F0-805B-A5EA59384657}" type="presParOf" srcId="{5641F9E3-8A2D-47A6-8407-0520FC158A7E}" destId="{79F4CD89-4C07-47BE-B4C3-A4A3A31B19CF}" srcOrd="0" destOrd="0" presId="urn:microsoft.com/office/officeart/2005/8/layout/process4"/>
    <dgm:cxn modelId="{C8F8BD06-4394-41DA-9A4E-D04573D87882}" type="presParOf" srcId="{79F4CD89-4C07-47BE-B4C3-A4A3A31B19CF}" destId="{FCBD00B0-F939-4AAC-A661-278AE5A127B9}" srcOrd="0" destOrd="0" presId="urn:microsoft.com/office/officeart/2005/8/layout/process4"/>
    <dgm:cxn modelId="{852B27B6-438A-42A0-90F3-9CDD3237C0AF}" type="presParOf" srcId="{79F4CD89-4C07-47BE-B4C3-A4A3A31B19CF}" destId="{669F761B-F427-4B10-8E66-A3F3914E21F1}" srcOrd="1" destOrd="0" presId="urn:microsoft.com/office/officeart/2005/8/layout/process4"/>
    <dgm:cxn modelId="{F48389AC-51C8-4C8D-8E85-B72E8FCF473E}" type="presParOf" srcId="{79F4CD89-4C07-47BE-B4C3-A4A3A31B19CF}" destId="{1474A7B2-87A3-42C5-A962-15799B40DCC5}" srcOrd="2" destOrd="0" presId="urn:microsoft.com/office/officeart/2005/8/layout/process4"/>
    <dgm:cxn modelId="{BAAE502F-9FFA-4125-81FB-1795BBF6832A}" type="presParOf" srcId="{1474A7B2-87A3-42C5-A962-15799B40DCC5}" destId="{C9578A32-85DD-4180-855A-80F7059DAAE2}" srcOrd="0" destOrd="0" presId="urn:microsoft.com/office/officeart/2005/8/layout/process4"/>
    <dgm:cxn modelId="{ADF26ECB-552A-465E-8CBA-6FBD3A881BD8}" type="presParOf" srcId="{1474A7B2-87A3-42C5-A962-15799B40DCC5}" destId="{1BFF9E94-2B59-437E-9F5A-3FB870F9AB49}"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CC432-927D-443B-9875-BD842A3C58EC}">
      <dsp:nvSpPr>
        <dsp:cNvPr id="0" name=""/>
        <dsp:cNvSpPr/>
      </dsp:nvSpPr>
      <dsp:spPr>
        <a:xfrm>
          <a:off x="0" y="0"/>
          <a:ext cx="5807380" cy="1579433"/>
        </a:xfrm>
        <a:prstGeom prst="roundRect">
          <a:avLst>
            <a:gd name="adj" fmla="val 10000"/>
          </a:avLst>
        </a:prstGeom>
        <a:gradFill rotWithShape="0">
          <a:gsLst>
            <a:gs pos="0">
              <a:schemeClr val="accent1">
                <a:shade val="80000"/>
                <a:hueOff val="0"/>
                <a:satOff val="0"/>
                <a:lumOff val="0"/>
                <a:alphaOff val="0"/>
                <a:tint val="96000"/>
                <a:lumMod val="104000"/>
              </a:schemeClr>
            </a:gs>
            <a:gs pos="100000">
              <a:schemeClr val="accent1">
                <a:shade val="80000"/>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r" defTabSz="1422400">
            <a:lnSpc>
              <a:spcPct val="90000"/>
            </a:lnSpc>
            <a:spcBef>
              <a:spcPct val="0"/>
            </a:spcBef>
            <a:spcAft>
              <a:spcPct val="35000"/>
            </a:spcAft>
            <a:buNone/>
          </a:pPr>
          <a:r>
            <a:rPr lang="en-US" sz="3200" kern="1200" dirty="0">
              <a:latin typeface="Cooper Std Black" panose="0208090304030B020404" pitchFamily="18" charset="0"/>
              <a:ea typeface="Adobe Gothic Std B" panose="020B0800000000000000" pitchFamily="34" charset="-128"/>
            </a:rPr>
            <a:t>Two basic understandings:</a:t>
          </a:r>
        </a:p>
      </dsp:txBody>
      <dsp:txXfrm>
        <a:off x="46260" y="46260"/>
        <a:ext cx="4103048" cy="1486913"/>
      </dsp:txXfrm>
    </dsp:sp>
    <dsp:sp modelId="{F185CFB3-A068-472C-8166-B7EF3DA8B16F}">
      <dsp:nvSpPr>
        <dsp:cNvPr id="0" name=""/>
        <dsp:cNvSpPr/>
      </dsp:nvSpPr>
      <dsp:spPr>
        <a:xfrm>
          <a:off x="516074" y="1842672"/>
          <a:ext cx="5807380" cy="1579433"/>
        </a:xfrm>
        <a:prstGeom prst="roundRect">
          <a:avLst>
            <a:gd name="adj" fmla="val 10000"/>
          </a:avLst>
        </a:prstGeom>
        <a:gradFill rotWithShape="0">
          <a:gsLst>
            <a:gs pos="0">
              <a:schemeClr val="accent1">
                <a:shade val="80000"/>
                <a:hueOff val="-245623"/>
                <a:satOff val="-27002"/>
                <a:lumOff val="18143"/>
                <a:alphaOff val="0"/>
                <a:tint val="96000"/>
                <a:lumMod val="104000"/>
              </a:schemeClr>
            </a:gs>
            <a:gs pos="100000">
              <a:schemeClr val="accent1">
                <a:shade val="80000"/>
                <a:hueOff val="-245623"/>
                <a:satOff val="-27002"/>
                <a:lumOff val="18143"/>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latin typeface="Franklin Gothic Medium" panose="020B0603020102020204" pitchFamily="34" charset="0"/>
            </a:rPr>
            <a:t>1. Medicine and food are from the same origin </a:t>
          </a:r>
        </a:p>
        <a:p>
          <a:pPr marL="0" lvl="0" indent="0" algn="ctr" defTabSz="1244600">
            <a:lnSpc>
              <a:spcPct val="90000"/>
            </a:lnSpc>
            <a:spcBef>
              <a:spcPct val="0"/>
            </a:spcBef>
            <a:spcAft>
              <a:spcPct val="35000"/>
            </a:spcAft>
            <a:buNone/>
          </a:pPr>
          <a:r>
            <a:rPr lang="zh-CN" altLang="en-US" sz="2800" kern="1200" dirty="0">
              <a:latin typeface="STKaiti" panose="02010600040101010101" pitchFamily="2" charset="-122"/>
              <a:ea typeface="STKaiti" panose="02010600040101010101" pitchFamily="2" charset="-122"/>
            </a:rPr>
            <a:t>药食同源</a:t>
          </a:r>
          <a:endParaRPr lang="en-US" sz="2800" kern="1200" dirty="0">
            <a:latin typeface="STKaiti" panose="02010600040101010101" pitchFamily="2" charset="-122"/>
            <a:ea typeface="STKaiti" panose="02010600040101010101" pitchFamily="2" charset="-122"/>
          </a:endParaRPr>
        </a:p>
      </dsp:txBody>
      <dsp:txXfrm>
        <a:off x="562334" y="1888932"/>
        <a:ext cx="4175812" cy="1486913"/>
      </dsp:txXfrm>
    </dsp:sp>
    <dsp:sp modelId="{0F538AD1-C0B7-4C70-9CD6-3AA2D0F089BF}">
      <dsp:nvSpPr>
        <dsp:cNvPr id="0" name=""/>
        <dsp:cNvSpPr/>
      </dsp:nvSpPr>
      <dsp:spPr>
        <a:xfrm>
          <a:off x="1024831" y="3685345"/>
          <a:ext cx="5807380" cy="1579433"/>
        </a:xfrm>
        <a:prstGeom prst="roundRect">
          <a:avLst>
            <a:gd name="adj" fmla="val 10000"/>
          </a:avLst>
        </a:prstGeom>
        <a:gradFill rotWithShape="0">
          <a:gsLst>
            <a:gs pos="0">
              <a:schemeClr val="accent1">
                <a:shade val="80000"/>
                <a:hueOff val="-491245"/>
                <a:satOff val="-54004"/>
                <a:lumOff val="36287"/>
                <a:alphaOff val="0"/>
                <a:tint val="96000"/>
                <a:lumMod val="104000"/>
              </a:schemeClr>
            </a:gs>
            <a:gs pos="100000">
              <a:schemeClr val="accent1">
                <a:shade val="80000"/>
                <a:hueOff val="-491245"/>
                <a:satOff val="-54004"/>
                <a:lumOff val="36287"/>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r" defTabSz="1289050">
            <a:lnSpc>
              <a:spcPct val="90000"/>
            </a:lnSpc>
            <a:spcBef>
              <a:spcPct val="0"/>
            </a:spcBef>
            <a:spcAft>
              <a:spcPct val="35000"/>
            </a:spcAft>
            <a:buNone/>
          </a:pPr>
          <a:r>
            <a:rPr lang="en-US" sz="2900" kern="1200" dirty="0">
              <a:solidFill>
                <a:schemeClr val="tx1"/>
              </a:solidFill>
              <a:latin typeface="Britannic Bold" panose="020B0903060703020204" pitchFamily="34" charset="0"/>
            </a:rPr>
            <a:t>2. Living in harmony with nature </a:t>
          </a:r>
          <a:r>
            <a:rPr lang="zh-CN" altLang="en-US" sz="2800" b="1" kern="1200" dirty="0">
              <a:solidFill>
                <a:schemeClr val="tx1"/>
              </a:solidFill>
              <a:latin typeface="STKaiti" panose="02010600040101010101" pitchFamily="2" charset="-122"/>
              <a:ea typeface="STKaiti" panose="02010600040101010101" pitchFamily="2" charset="-122"/>
            </a:rPr>
            <a:t>天人合一</a:t>
          </a:r>
          <a:endParaRPr lang="en-US" sz="2800" b="1" kern="1200" dirty="0">
            <a:solidFill>
              <a:schemeClr val="tx1"/>
            </a:solidFill>
            <a:latin typeface="STKaiti" panose="02010600040101010101" pitchFamily="2" charset="-122"/>
            <a:ea typeface="STKaiti" panose="02010600040101010101" pitchFamily="2" charset="-122"/>
          </a:endParaRPr>
        </a:p>
      </dsp:txBody>
      <dsp:txXfrm>
        <a:off x="1071091" y="3731605"/>
        <a:ext cx="4175812" cy="1486913"/>
      </dsp:txXfrm>
    </dsp:sp>
    <dsp:sp modelId="{EFFD8CD1-9D38-4CB7-B028-16F69CB05998}">
      <dsp:nvSpPr>
        <dsp:cNvPr id="0" name=""/>
        <dsp:cNvSpPr/>
      </dsp:nvSpPr>
      <dsp:spPr>
        <a:xfrm>
          <a:off x="4780748" y="1197737"/>
          <a:ext cx="1026631" cy="1026631"/>
        </a:xfrm>
        <a:prstGeom prst="downArrow">
          <a:avLst>
            <a:gd name="adj1" fmla="val 55000"/>
            <a:gd name="adj2" fmla="val 45000"/>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011740" y="1197737"/>
        <a:ext cx="564647" cy="772540"/>
      </dsp:txXfrm>
    </dsp:sp>
    <dsp:sp modelId="{034E62E1-977E-450D-AF0A-6EBE5B4B6DE1}">
      <dsp:nvSpPr>
        <dsp:cNvPr id="0" name=""/>
        <dsp:cNvSpPr/>
      </dsp:nvSpPr>
      <dsp:spPr>
        <a:xfrm>
          <a:off x="5293164" y="3029880"/>
          <a:ext cx="1026631" cy="1026631"/>
        </a:xfrm>
        <a:prstGeom prst="downArrow">
          <a:avLst>
            <a:gd name="adj1" fmla="val 55000"/>
            <a:gd name="adj2" fmla="val 45000"/>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524156" y="3029880"/>
        <a:ext cx="564647" cy="772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F761B-F427-4B10-8E66-A3F3914E21F1}">
      <dsp:nvSpPr>
        <dsp:cNvPr id="0" name=""/>
        <dsp:cNvSpPr/>
      </dsp:nvSpPr>
      <dsp:spPr>
        <a:xfrm>
          <a:off x="0" y="0"/>
          <a:ext cx="7145867" cy="3879222"/>
        </a:xfrm>
        <a:prstGeom prst="rect">
          <a:avLst/>
        </a:prstGeom>
        <a:solidFill>
          <a:schemeClr val="accent5">
            <a:hueOff val="0"/>
            <a:satOff val="0"/>
            <a:lumOff val="0"/>
            <a:alphaOff val="0"/>
          </a:schemeClr>
        </a:solidFill>
        <a:ln w="2222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b="0" i="0" kern="1200" dirty="0">
              <a:latin typeface="Cooper Std Black" panose="0208090304030B020404" pitchFamily="18" charset="0"/>
            </a:rPr>
            <a:t>Inner Canon of </a:t>
          </a:r>
        </a:p>
        <a:p>
          <a:pPr marL="0" lvl="0" indent="0" algn="ctr" defTabSz="1422400">
            <a:lnSpc>
              <a:spcPct val="90000"/>
            </a:lnSpc>
            <a:spcBef>
              <a:spcPct val="0"/>
            </a:spcBef>
            <a:spcAft>
              <a:spcPct val="35000"/>
            </a:spcAft>
            <a:buNone/>
          </a:pPr>
          <a:r>
            <a:rPr lang="en-US" sz="3200" b="0" i="0" kern="1200" dirty="0">
              <a:latin typeface="Cooper Std Black" panose="0208090304030B020404" pitchFamily="18" charset="0"/>
            </a:rPr>
            <a:t>the Yellow Emperor :</a:t>
          </a:r>
        </a:p>
      </dsp:txBody>
      <dsp:txXfrm>
        <a:off x="0" y="0"/>
        <a:ext cx="7145867" cy="2094779"/>
      </dsp:txXfrm>
    </dsp:sp>
    <dsp:sp modelId="{C9578A32-85DD-4180-855A-80F7059DAAE2}">
      <dsp:nvSpPr>
        <dsp:cNvPr id="0" name=""/>
        <dsp:cNvSpPr/>
      </dsp:nvSpPr>
      <dsp:spPr>
        <a:xfrm>
          <a:off x="335" y="2017195"/>
          <a:ext cx="4075377" cy="1784442"/>
        </a:xfrm>
        <a:prstGeom prst="rect">
          <a:avLst/>
        </a:prstGeom>
        <a:solidFill>
          <a:schemeClr val="accent5">
            <a:alpha val="90000"/>
            <a:tint val="40000"/>
            <a:hueOff val="0"/>
            <a:satOff val="0"/>
            <a:lumOff val="0"/>
            <a:alphaOff val="0"/>
          </a:schemeClr>
        </a:solidFill>
        <a:ln w="15875" cap="rnd"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latin typeface="Adobe Garamond Pro Bold" panose="02020702060506020403" pitchFamily="18" charset="0"/>
            </a:rPr>
            <a:t>“For hungry person, what you eat is food;  for sick person, what you eat is medicine.”</a:t>
          </a:r>
        </a:p>
      </dsp:txBody>
      <dsp:txXfrm>
        <a:off x="335" y="2017195"/>
        <a:ext cx="4075377" cy="1784442"/>
      </dsp:txXfrm>
    </dsp:sp>
    <dsp:sp modelId="{1BFF9E94-2B59-437E-9F5A-3FB870F9AB49}">
      <dsp:nvSpPr>
        <dsp:cNvPr id="0" name=""/>
        <dsp:cNvSpPr/>
      </dsp:nvSpPr>
      <dsp:spPr>
        <a:xfrm>
          <a:off x="4075712" y="2017195"/>
          <a:ext cx="3069818" cy="1784442"/>
        </a:xfrm>
        <a:prstGeom prst="rect">
          <a:avLst/>
        </a:prstGeom>
        <a:solidFill>
          <a:schemeClr val="accent5">
            <a:alpha val="90000"/>
            <a:tint val="40000"/>
            <a:hueOff val="0"/>
            <a:satOff val="0"/>
            <a:lumOff val="0"/>
            <a:alphaOff val="0"/>
          </a:schemeClr>
        </a:solidFill>
        <a:ln w="15875" cap="rnd"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ts val="0"/>
            </a:spcAft>
            <a:buNone/>
          </a:pPr>
          <a:r>
            <a:rPr lang="zh-CN" sz="2400" kern="1200" dirty="0"/>
            <a:t>“</a:t>
          </a:r>
          <a:r>
            <a:rPr lang="zh-CN" sz="2400" kern="1200" dirty="0">
              <a:latin typeface="STKaiti" panose="02010600040101010101" pitchFamily="2" charset="-122"/>
              <a:ea typeface="STKaiti" panose="02010600040101010101" pitchFamily="2" charset="-122"/>
            </a:rPr>
            <a:t>空腹食之为食物，</a:t>
          </a:r>
          <a:endParaRPr lang="en-US" altLang="zh-CN" sz="2400" kern="1200" dirty="0">
            <a:latin typeface="STKaiti" panose="02010600040101010101" pitchFamily="2" charset="-122"/>
            <a:ea typeface="STKaiti" panose="02010600040101010101" pitchFamily="2" charset="-122"/>
          </a:endParaRPr>
        </a:p>
        <a:p>
          <a:pPr marL="0" lvl="0" indent="0" algn="ctr" defTabSz="1066800">
            <a:lnSpc>
              <a:spcPct val="90000"/>
            </a:lnSpc>
            <a:spcBef>
              <a:spcPct val="0"/>
            </a:spcBef>
            <a:spcAft>
              <a:spcPts val="0"/>
            </a:spcAft>
            <a:buNone/>
          </a:pPr>
          <a:r>
            <a:rPr lang="zh-CN" sz="2400" kern="1200" dirty="0">
              <a:latin typeface="STKaiti" panose="02010600040101010101" pitchFamily="2" charset="-122"/>
              <a:ea typeface="STKaiti" panose="02010600040101010101" pitchFamily="2" charset="-122"/>
            </a:rPr>
            <a:t>患者食之为药物</a:t>
          </a:r>
          <a:r>
            <a:rPr lang="zh-CN" altLang="en-US" sz="2400" kern="1200" dirty="0">
              <a:latin typeface="STKaiti" panose="02010600040101010101" pitchFamily="2" charset="-122"/>
              <a:ea typeface="STKaiti" panose="02010600040101010101" pitchFamily="2" charset="-122"/>
            </a:rPr>
            <a:t>。</a:t>
          </a:r>
          <a:r>
            <a:rPr lang="zh-CN" sz="2400" kern="1200" dirty="0"/>
            <a:t>”</a:t>
          </a:r>
          <a:endParaRPr lang="en-US" sz="2400" kern="1200" dirty="0"/>
        </a:p>
      </dsp:txBody>
      <dsp:txXfrm>
        <a:off x="4075712" y="2017195"/>
        <a:ext cx="3069818" cy="178444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410CEBE-D471-4551-A6C2-ED0AC8DCDDB8}"/>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BBB30C0-E6CA-42ED-A961-06A64252A7A8}"/>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r>
              <a:rPr lang="en-US"/>
              <a:t>DR CY LEE</a:t>
            </a:r>
          </a:p>
        </p:txBody>
      </p:sp>
      <p:sp>
        <p:nvSpPr>
          <p:cNvPr id="4" name="Footer Placeholder 3">
            <a:extLst>
              <a:ext uri="{FF2B5EF4-FFF2-40B4-BE49-F238E27FC236}">
                <a16:creationId xmlns:a16="http://schemas.microsoft.com/office/drawing/2014/main" id="{D8114DAB-A951-4952-A71D-022F2E835B56}"/>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AB2CECD-332B-4F62-BDDF-A1C78FCF3581}"/>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22F62E4-2EA4-425D-8342-1DD4ECFFAB45}" type="slidenum">
              <a:rPr lang="en-US" smtClean="0"/>
              <a:t>‹#›</a:t>
            </a:fld>
            <a:endParaRPr lang="en-US"/>
          </a:p>
        </p:txBody>
      </p:sp>
    </p:spTree>
    <p:extLst>
      <p:ext uri="{BB962C8B-B14F-4D97-AF65-F5344CB8AC3E}">
        <p14:creationId xmlns:p14="http://schemas.microsoft.com/office/powerpoint/2010/main" val="1944728754"/>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r>
              <a:rPr lang="en-US"/>
              <a:t>DR CY LEE</a:t>
            </a:r>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F9E6EB5-4B10-4BCA-AC2E-33E08EDEDE8D}" type="slidenum">
              <a:rPr lang="en-US" smtClean="0"/>
              <a:t>‹#›</a:t>
            </a:fld>
            <a:endParaRPr lang="en-US"/>
          </a:p>
        </p:txBody>
      </p:sp>
    </p:spTree>
    <p:extLst>
      <p:ext uri="{BB962C8B-B14F-4D97-AF65-F5344CB8AC3E}">
        <p14:creationId xmlns:p14="http://schemas.microsoft.com/office/powerpoint/2010/main" val="1338477553"/>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889" y="2514601"/>
            <a:ext cx="880060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889" y="4777381"/>
            <a:ext cx="880060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8"/>
          <p:cNvSpPr/>
          <p:nvPr/>
        </p:nvSpPr>
        <p:spPr bwMode="auto">
          <a:xfrm>
            <a:off x="-42292" y="4321159"/>
            <a:ext cx="1860631"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564445" y="4529542"/>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4895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3602" y="624110"/>
            <a:ext cx="87855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888" y="2133600"/>
            <a:ext cx="8789313"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35538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888" y="2074562"/>
            <a:ext cx="8789313"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888" y="3581400"/>
            <a:ext cx="8789313"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78" y="3166528"/>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681637" y="3244141"/>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76228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889" y="2136707"/>
            <a:ext cx="4263375"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16410" y="2136707"/>
            <a:ext cx="426279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681637" y="787784"/>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01867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020469" y="2226626"/>
            <a:ext cx="38327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887" y="2802889"/>
            <a:ext cx="4263376"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1540" y="2223398"/>
            <a:ext cx="383098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11620" y="2799661"/>
            <a:ext cx="4260907"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1"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681637" y="787784"/>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6977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593600" y="624110"/>
            <a:ext cx="87856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8"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984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9679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887" y="446088"/>
            <a:ext cx="3506112"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4659" y="446090"/>
            <a:ext cx="5054541"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887" y="1598613"/>
            <a:ext cx="3506112"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3472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888" y="4800600"/>
            <a:ext cx="8789313"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888" y="634965"/>
            <a:ext cx="8789313"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888" y="5367338"/>
            <a:ext cx="8789313"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71337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888" y="609600"/>
            <a:ext cx="8789313"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888" y="4354046"/>
            <a:ext cx="8789313"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78" y="3166528"/>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681637" y="3244141"/>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5545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17498" y="609600"/>
            <a:ext cx="814611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21296" y="3505200"/>
            <a:ext cx="7538517"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888" y="4354046"/>
            <a:ext cx="8789313"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Freeform 11"/>
          <p:cNvSpPr/>
          <p:nvPr/>
        </p:nvSpPr>
        <p:spPr bwMode="auto">
          <a:xfrm flipV="1">
            <a:off x="78" y="3166528"/>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681637" y="3244141"/>
            <a:ext cx="779971" cy="365125"/>
          </a:xfrm>
        </p:spPr>
        <p:txBody>
          <a:bodyPr/>
          <a:lstStyle/>
          <a:p>
            <a:fld id="{D57F1E4F-1CFF-5643-939E-217C01CDF565}" type="slidenum">
              <a:rPr lang="en-US" smtClean="0"/>
              <a:pPr/>
              <a:t>‹#›</a:t>
            </a:fld>
            <a:endParaRPr lang="en-US" dirty="0"/>
          </a:p>
        </p:txBody>
      </p:sp>
      <p:sp>
        <p:nvSpPr>
          <p:cNvPr id="14" name="TextBox 13"/>
          <p:cNvSpPr txBox="1"/>
          <p:nvPr/>
        </p:nvSpPr>
        <p:spPr>
          <a:xfrm>
            <a:off x="2411089" y="648005"/>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0892711" y="2905306"/>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75923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888" y="2438402"/>
            <a:ext cx="8789313"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888" y="5181600"/>
            <a:ext cx="8789313"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26770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917498" y="609600"/>
            <a:ext cx="814611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887" y="4343400"/>
            <a:ext cx="8917723"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887" y="5181600"/>
            <a:ext cx="8917723"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20"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D57F1E4F-1CFF-5643-939E-217C01CDF565}" type="slidenum">
              <a:rPr lang="en-US" smtClean="0"/>
              <a:pPr/>
              <a:t>‹#›</a:t>
            </a:fld>
            <a:endParaRPr lang="en-US" dirty="0"/>
          </a:p>
        </p:txBody>
      </p:sp>
      <p:sp>
        <p:nvSpPr>
          <p:cNvPr id="11" name="TextBox 10"/>
          <p:cNvSpPr txBox="1"/>
          <p:nvPr/>
        </p:nvSpPr>
        <p:spPr>
          <a:xfrm>
            <a:off x="2411089" y="648005"/>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10892711" y="2905306"/>
            <a:ext cx="60975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58963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888" y="627407"/>
            <a:ext cx="8789312"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888" y="4343400"/>
            <a:ext cx="8789313"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888" y="5181600"/>
            <a:ext cx="8789313"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78" y="4910661"/>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681637" y="4983089"/>
            <a:ext cx="779971"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666134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59637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71380" y="627407"/>
            <a:ext cx="2208176"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888" y="627407"/>
            <a:ext cx="6288464"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Freeform 11"/>
          <p:cNvSpPr/>
          <p:nvPr/>
        </p:nvSpPr>
        <p:spPr bwMode="auto">
          <a:xfrm flipV="1">
            <a:off x="78" y="711194"/>
            <a:ext cx="1811141"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524123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535192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5123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9972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995772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945198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06737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00579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440655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75657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66333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707599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493541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474432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31076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921112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4350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26416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7228" y="285"/>
            <a:ext cx="2603029"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24384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3600" y="624110"/>
            <a:ext cx="87856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888" y="2133600"/>
            <a:ext cx="8789313"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3200" y="6135090"/>
            <a:ext cx="102184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3"/>
          </p:nvPr>
        </p:nvSpPr>
        <p:spPr>
          <a:xfrm>
            <a:off x="2589887" y="6135810"/>
            <a:ext cx="7621984"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681637" y="787784"/>
            <a:ext cx="779971"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02076502"/>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4/16/2020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76039415"/>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B5A23F-7276-435D-91DA-09104D7777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35481"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F3ECD7F-BF61-4CB1-AA15-464BB771E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66F1B29-3A08-4DB7-9F92-4C09B3BCF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8229600" cy="6858000"/>
          </a:xfrm>
          <a:prstGeom prst="rect">
            <a:avLst/>
          </a:prstGeom>
          <a:solidFill>
            <a:schemeClr val="bg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a:extLst>
              <a:ext uri="{FF2B5EF4-FFF2-40B4-BE49-F238E27FC236}">
                <a16:creationId xmlns:a16="http://schemas.microsoft.com/office/drawing/2014/main" id="{44A5AAD1-9616-4E1C-B3AC-E5497A6A3C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4" name="Title 3">
            <a:extLst>
              <a:ext uri="{FF2B5EF4-FFF2-40B4-BE49-F238E27FC236}">
                <a16:creationId xmlns:a16="http://schemas.microsoft.com/office/drawing/2014/main" id="{834A9C84-A6AC-48B8-B082-A5AA3955EBE2}"/>
              </a:ext>
            </a:extLst>
          </p:cNvPr>
          <p:cNvSpPr>
            <a:spLocks noGrp="1"/>
          </p:cNvSpPr>
          <p:nvPr>
            <p:ph type="title"/>
          </p:nvPr>
        </p:nvSpPr>
        <p:spPr>
          <a:xfrm>
            <a:off x="541867" y="787400"/>
            <a:ext cx="7145866" cy="906779"/>
          </a:xfrm>
        </p:spPr>
        <p:txBody>
          <a:bodyPr anchor="ctr">
            <a:normAutofit/>
          </a:bodyPr>
          <a:lstStyle/>
          <a:p>
            <a:pPr>
              <a:lnSpc>
                <a:spcPct val="90000"/>
              </a:lnSpc>
            </a:pPr>
            <a:r>
              <a:rPr lang="en-US" sz="2800" dirty="0">
                <a:solidFill>
                  <a:srgbClr val="FEFFFF"/>
                </a:solidFill>
                <a:latin typeface="Adobe Garamond Pro Bold" panose="02020702060506020403" pitchFamily="18" charset="0"/>
              </a:rPr>
              <a:t>Cheuk-Yin LEE</a:t>
            </a:r>
            <a:br>
              <a:rPr lang="en-US" sz="2800" dirty="0">
                <a:solidFill>
                  <a:srgbClr val="FEFFFF"/>
                </a:solidFill>
                <a:latin typeface="Adobe Garamond Pro Bold" panose="02020702060506020403" pitchFamily="18" charset="0"/>
              </a:rPr>
            </a:br>
            <a:r>
              <a:rPr lang="en-US" sz="2800" dirty="0">
                <a:solidFill>
                  <a:srgbClr val="FEFFFF"/>
                </a:solidFill>
                <a:latin typeface="Adobe Garamond Pro Bold" panose="02020702060506020403" pitchFamily="18" charset="0"/>
              </a:rPr>
              <a:t>National University of Singapore</a:t>
            </a:r>
          </a:p>
        </p:txBody>
      </p:sp>
      <p:sp>
        <p:nvSpPr>
          <p:cNvPr id="5" name="Content Placeholder 4">
            <a:extLst>
              <a:ext uri="{FF2B5EF4-FFF2-40B4-BE49-F238E27FC236}">
                <a16:creationId xmlns:a16="http://schemas.microsoft.com/office/drawing/2014/main" id="{E086BE34-9F1F-4AF1-97D8-9CD87B52958F}"/>
              </a:ext>
            </a:extLst>
          </p:cNvPr>
          <p:cNvSpPr>
            <a:spLocks noGrp="1"/>
          </p:cNvSpPr>
          <p:nvPr>
            <p:ph idx="1"/>
          </p:nvPr>
        </p:nvSpPr>
        <p:spPr>
          <a:xfrm>
            <a:off x="541866" y="2353206"/>
            <a:ext cx="7145867" cy="3558015"/>
          </a:xfrm>
        </p:spPr>
        <p:txBody>
          <a:bodyPr>
            <a:normAutofit/>
          </a:bodyPr>
          <a:lstStyle/>
          <a:p>
            <a:pPr marL="0" indent="0" algn="ctr">
              <a:spcAft>
                <a:spcPts val="1200"/>
              </a:spcAft>
              <a:buNone/>
            </a:pPr>
            <a:r>
              <a:rPr lang="en-US" sz="4000" b="1" dirty="0">
                <a:latin typeface="Cooper Std Black" panose="0208090304030B020404" pitchFamily="18" charset="0"/>
              </a:rPr>
              <a:t>Covid-19: </a:t>
            </a:r>
          </a:p>
          <a:p>
            <a:pPr marL="0" indent="0" algn="ctr">
              <a:spcAft>
                <a:spcPts val="1200"/>
              </a:spcAft>
              <a:buNone/>
            </a:pPr>
            <a:r>
              <a:rPr lang="en-US" sz="4000" b="1" dirty="0">
                <a:latin typeface="Cooper Std Black" panose="0208090304030B020404" pitchFamily="18" charset="0"/>
              </a:rPr>
              <a:t>Humanity and Health </a:t>
            </a:r>
          </a:p>
          <a:p>
            <a:pPr marL="0" indent="0" algn="ctr">
              <a:spcAft>
                <a:spcPts val="1200"/>
              </a:spcAft>
              <a:buNone/>
            </a:pPr>
            <a:r>
              <a:rPr lang="en-US" sz="4000" b="1" dirty="0">
                <a:latin typeface="Cooper Std Black" panose="0208090304030B020404" pitchFamily="18" charset="0"/>
              </a:rPr>
              <a:t>in Traditional Chinese Medicine</a:t>
            </a:r>
            <a:endParaRPr lang="en-US" sz="4000" dirty="0">
              <a:latin typeface="Cooper Std Black" panose="0208090304030B020404" pitchFamily="18" charset="0"/>
            </a:endParaRPr>
          </a:p>
        </p:txBody>
      </p:sp>
      <p:pic>
        <p:nvPicPr>
          <p:cNvPr id="9" name="Graphic 8" descr="Lungs">
            <a:extLst>
              <a:ext uri="{FF2B5EF4-FFF2-40B4-BE49-F238E27FC236}">
                <a16:creationId xmlns:a16="http://schemas.microsoft.com/office/drawing/2014/main" id="{4412619D-46FB-45E4-B79A-17D22F0B0953}"/>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8632710" y="2622712"/>
            <a:ext cx="3001931" cy="3001931"/>
          </a:xfrm>
          <a:prstGeom prst="rect">
            <a:avLst/>
          </a:prstGeom>
        </p:spPr>
      </p:pic>
    </p:spTree>
    <p:extLst>
      <p:ext uri="{BB962C8B-B14F-4D97-AF65-F5344CB8AC3E}">
        <p14:creationId xmlns:p14="http://schemas.microsoft.com/office/powerpoint/2010/main" val="369080383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A44C337-3893-4B29-A265-B1329150B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48" name="Group 47">
            <a:extLst>
              <a:ext uri="{FF2B5EF4-FFF2-40B4-BE49-F238E27FC236}">
                <a16:creationId xmlns:a16="http://schemas.microsoft.com/office/drawing/2014/main" id="{81E0B358-1267-4844-8B3D-B7A279B4175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36169" y="228600"/>
            <a:ext cx="2851523" cy="6638625"/>
            <a:chOff x="2487613" y="285750"/>
            <a:chExt cx="2428875" cy="5654676"/>
          </a:xfrm>
        </p:grpSpPr>
        <p:sp>
          <p:nvSpPr>
            <p:cNvPr id="49" name="Freeform 11">
              <a:extLst>
                <a:ext uri="{FF2B5EF4-FFF2-40B4-BE49-F238E27FC236}">
                  <a16:creationId xmlns:a16="http://schemas.microsoft.com/office/drawing/2014/main" id="{B24AA06A-F1A5-4BB3-9486-9AE7A53B3F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50" name="Freeform 12">
              <a:extLst>
                <a:ext uri="{FF2B5EF4-FFF2-40B4-BE49-F238E27FC236}">
                  <a16:creationId xmlns:a16="http://schemas.microsoft.com/office/drawing/2014/main" id="{BDF97590-C600-44CB-9303-4A3679F51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51" name="Freeform 13">
              <a:extLst>
                <a:ext uri="{FF2B5EF4-FFF2-40B4-BE49-F238E27FC236}">
                  <a16:creationId xmlns:a16="http://schemas.microsoft.com/office/drawing/2014/main" id="{A9BBE156-3FFA-4DC4-8468-35BD28DDC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52" name="Freeform 14">
              <a:extLst>
                <a:ext uri="{FF2B5EF4-FFF2-40B4-BE49-F238E27FC236}">
                  <a16:creationId xmlns:a16="http://schemas.microsoft.com/office/drawing/2014/main" id="{F7960DE5-3810-4B1E-B1E2-3BAFEA91E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53" name="Freeform 15">
              <a:extLst>
                <a:ext uri="{FF2B5EF4-FFF2-40B4-BE49-F238E27FC236}">
                  <a16:creationId xmlns:a16="http://schemas.microsoft.com/office/drawing/2014/main" id="{359E957C-CE11-446F-8AA7-B3E98390B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54" name="Freeform 16">
              <a:extLst>
                <a:ext uri="{FF2B5EF4-FFF2-40B4-BE49-F238E27FC236}">
                  <a16:creationId xmlns:a16="http://schemas.microsoft.com/office/drawing/2014/main" id="{A3E9FE34-CA9E-4443-BEBF-D1B9A1C6C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5" name="Freeform 17">
              <a:extLst>
                <a:ext uri="{FF2B5EF4-FFF2-40B4-BE49-F238E27FC236}">
                  <a16:creationId xmlns:a16="http://schemas.microsoft.com/office/drawing/2014/main" id="{4F39D814-8A48-4509-BDEB-826F106591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6" name="Freeform 18">
              <a:extLst>
                <a:ext uri="{FF2B5EF4-FFF2-40B4-BE49-F238E27FC236}">
                  <a16:creationId xmlns:a16="http://schemas.microsoft.com/office/drawing/2014/main" id="{8C6D08C0-8C49-4B87-9CF4-A1F08714FA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57" name="Freeform 19">
              <a:extLst>
                <a:ext uri="{FF2B5EF4-FFF2-40B4-BE49-F238E27FC236}">
                  <a16:creationId xmlns:a16="http://schemas.microsoft.com/office/drawing/2014/main" id="{308C612B-4C0D-4863-B9CD-F86ABAA1B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58" name="Freeform 20">
              <a:extLst>
                <a:ext uri="{FF2B5EF4-FFF2-40B4-BE49-F238E27FC236}">
                  <a16:creationId xmlns:a16="http://schemas.microsoft.com/office/drawing/2014/main" id="{600B1EC8-1B55-4390-A183-C33B5E227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59" name="Freeform 21">
              <a:extLst>
                <a:ext uri="{FF2B5EF4-FFF2-40B4-BE49-F238E27FC236}">
                  <a16:creationId xmlns:a16="http://schemas.microsoft.com/office/drawing/2014/main" id="{1790A225-91E1-4BE5-A801-5F1E32721C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60" name="Freeform 22">
              <a:extLst>
                <a:ext uri="{FF2B5EF4-FFF2-40B4-BE49-F238E27FC236}">
                  <a16:creationId xmlns:a16="http://schemas.microsoft.com/office/drawing/2014/main" id="{DFFC46A2-6BBF-47FD-BC17-5EE1DF7CB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62" name="Group 61">
            <a:extLst>
              <a:ext uri="{FF2B5EF4-FFF2-40B4-BE49-F238E27FC236}">
                <a16:creationId xmlns:a16="http://schemas.microsoft.com/office/drawing/2014/main" id="{AF44CA9C-80E8-44E1-A79C-D6EBFC73BC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77117" y="-786"/>
            <a:ext cx="2356675" cy="6854040"/>
            <a:chOff x="6627813" y="194833"/>
            <a:chExt cx="1952625" cy="5678918"/>
          </a:xfrm>
        </p:grpSpPr>
        <p:sp>
          <p:nvSpPr>
            <p:cNvPr id="63" name="Freeform 27">
              <a:extLst>
                <a:ext uri="{FF2B5EF4-FFF2-40B4-BE49-F238E27FC236}">
                  <a16:creationId xmlns:a16="http://schemas.microsoft.com/office/drawing/2014/main" id="{8CB9417F-98D9-4998-B00B-A5932E4C7D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64" name="Freeform 28">
              <a:extLst>
                <a:ext uri="{FF2B5EF4-FFF2-40B4-BE49-F238E27FC236}">
                  <a16:creationId xmlns:a16="http://schemas.microsoft.com/office/drawing/2014/main" id="{FA79AA3D-583E-4A1E-AF7E-CBD980F59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5" name="Freeform 29">
              <a:extLst>
                <a:ext uri="{FF2B5EF4-FFF2-40B4-BE49-F238E27FC236}">
                  <a16:creationId xmlns:a16="http://schemas.microsoft.com/office/drawing/2014/main" id="{D80C9F17-A6B2-4A12-BC77-F84264A669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6" name="Freeform 30">
              <a:extLst>
                <a:ext uri="{FF2B5EF4-FFF2-40B4-BE49-F238E27FC236}">
                  <a16:creationId xmlns:a16="http://schemas.microsoft.com/office/drawing/2014/main" id="{949C9A53-ED97-44CE-BDD5-ED24892116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67" name="Freeform 31">
              <a:extLst>
                <a:ext uri="{FF2B5EF4-FFF2-40B4-BE49-F238E27FC236}">
                  <a16:creationId xmlns:a16="http://schemas.microsoft.com/office/drawing/2014/main" id="{0F9FDAE7-225B-4072-8907-6EAA06174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68" name="Freeform 32">
              <a:extLst>
                <a:ext uri="{FF2B5EF4-FFF2-40B4-BE49-F238E27FC236}">
                  <a16:creationId xmlns:a16="http://schemas.microsoft.com/office/drawing/2014/main" id="{9D49818B-8EA3-4B41-9783-EFE0C618C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69" name="Freeform 33">
              <a:extLst>
                <a:ext uri="{FF2B5EF4-FFF2-40B4-BE49-F238E27FC236}">
                  <a16:creationId xmlns:a16="http://schemas.microsoft.com/office/drawing/2014/main" id="{01903E65-D822-4457-B0A5-2F4168224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70" name="Freeform 34">
              <a:extLst>
                <a:ext uri="{FF2B5EF4-FFF2-40B4-BE49-F238E27FC236}">
                  <a16:creationId xmlns:a16="http://schemas.microsoft.com/office/drawing/2014/main" id="{A5CF9DAB-75BF-43D9-B1E7-817D1FAA00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71" name="Freeform 35">
              <a:extLst>
                <a:ext uri="{FF2B5EF4-FFF2-40B4-BE49-F238E27FC236}">
                  <a16:creationId xmlns:a16="http://schemas.microsoft.com/office/drawing/2014/main" id="{BB22916D-4BCF-4A4C-8714-A2564D34C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72" name="Freeform 36">
              <a:extLst>
                <a:ext uri="{FF2B5EF4-FFF2-40B4-BE49-F238E27FC236}">
                  <a16:creationId xmlns:a16="http://schemas.microsoft.com/office/drawing/2014/main" id="{4CD9F734-569E-44E7-BD53-6214E0F18C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73" name="Freeform 37">
              <a:extLst>
                <a:ext uri="{FF2B5EF4-FFF2-40B4-BE49-F238E27FC236}">
                  <a16:creationId xmlns:a16="http://schemas.microsoft.com/office/drawing/2014/main" id="{7A5DAACB-2F42-40C8-BF6A-75B79299F9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74" name="Freeform 38">
              <a:extLst>
                <a:ext uri="{FF2B5EF4-FFF2-40B4-BE49-F238E27FC236}">
                  <a16:creationId xmlns:a16="http://schemas.microsoft.com/office/drawing/2014/main" id="{AD78E0F9-8568-4672-A22F-4ED5B1A96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 name="Title 1">
            <a:extLst>
              <a:ext uri="{FF2B5EF4-FFF2-40B4-BE49-F238E27FC236}">
                <a16:creationId xmlns:a16="http://schemas.microsoft.com/office/drawing/2014/main" id="{A23B0BFD-F98E-45AE-B107-5F28F72DA5AB}"/>
              </a:ext>
            </a:extLst>
          </p:cNvPr>
          <p:cNvSpPr>
            <a:spLocks noGrp="1"/>
          </p:cNvSpPr>
          <p:nvPr>
            <p:ph type="title"/>
          </p:nvPr>
        </p:nvSpPr>
        <p:spPr>
          <a:xfrm>
            <a:off x="6483096" y="624110"/>
            <a:ext cx="5021516" cy="1280890"/>
          </a:xfrm>
        </p:spPr>
        <p:txBody>
          <a:bodyPr>
            <a:normAutofit/>
          </a:bodyPr>
          <a:lstStyle/>
          <a:p>
            <a:pPr>
              <a:lnSpc>
                <a:spcPct val="90000"/>
              </a:lnSpc>
            </a:pPr>
            <a:r>
              <a:rPr lang="en-US" sz="2800" b="1" dirty="0">
                <a:solidFill>
                  <a:schemeClr val="accent1"/>
                </a:solidFill>
                <a:latin typeface="Cooper Std Black" panose="0208090304030B020404" pitchFamily="18" charset="0"/>
              </a:rPr>
              <a:t>Personal health and humanity</a:t>
            </a:r>
            <a:br>
              <a:rPr lang="en-US" sz="2800" dirty="0"/>
            </a:br>
            <a:endParaRPr lang="en-US" sz="2800" dirty="0">
              <a:latin typeface="Algerian" panose="04020705040A02060702" pitchFamily="82" charset="0"/>
            </a:endParaRPr>
          </a:p>
        </p:txBody>
      </p:sp>
      <p:sp>
        <p:nvSpPr>
          <p:cNvPr id="76" name="Rectangle 75">
            <a:extLst>
              <a:ext uri="{FF2B5EF4-FFF2-40B4-BE49-F238E27FC236}">
                <a16:creationId xmlns:a16="http://schemas.microsoft.com/office/drawing/2014/main" id="{AA5CD610-ED7C-4CED-A9A1-174432C88A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5704"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78" name="Freeform 11">
            <a:extLst>
              <a:ext uri="{FF2B5EF4-FFF2-40B4-BE49-F238E27FC236}">
                <a16:creationId xmlns:a16="http://schemas.microsoft.com/office/drawing/2014/main" id="{0C4379BF-8C7A-480A-BC36-DA55D92A93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27" name="Content Placeholder 4">
            <a:extLst>
              <a:ext uri="{FF2B5EF4-FFF2-40B4-BE49-F238E27FC236}">
                <a16:creationId xmlns:a16="http://schemas.microsoft.com/office/drawing/2014/main" id="{128009EC-AB2F-4F0B-9416-509235882BB7}"/>
              </a:ext>
            </a:extLst>
          </p:cNvPr>
          <p:cNvPicPr>
            <a:picLocks noChangeAspect="1"/>
          </p:cNvPicPr>
          <p:nvPr/>
        </p:nvPicPr>
        <p:blipFill rotWithShape="1">
          <a:blip r:embed="rId2"/>
          <a:srcRect l="31548" r="9845" b="2"/>
          <a:stretch/>
        </p:blipFill>
        <p:spPr>
          <a:xfrm>
            <a:off x="-1555" y="1731"/>
            <a:ext cx="4671091" cy="6858000"/>
          </a:xfrm>
          <a:prstGeom prst="rect">
            <a:avLst/>
          </a:prstGeom>
        </p:spPr>
      </p:pic>
      <p:sp>
        <p:nvSpPr>
          <p:cNvPr id="29" name="Content Placeholder 28">
            <a:extLst>
              <a:ext uri="{FF2B5EF4-FFF2-40B4-BE49-F238E27FC236}">
                <a16:creationId xmlns:a16="http://schemas.microsoft.com/office/drawing/2014/main" id="{9B879EDD-D857-4BB0-95AC-0A187CF69934}"/>
              </a:ext>
            </a:extLst>
          </p:cNvPr>
          <p:cNvSpPr>
            <a:spLocks noGrp="1"/>
          </p:cNvSpPr>
          <p:nvPr>
            <p:ph idx="1"/>
          </p:nvPr>
        </p:nvSpPr>
        <p:spPr>
          <a:xfrm>
            <a:off x="6248171" y="2133600"/>
            <a:ext cx="5256439" cy="3777622"/>
          </a:xfrm>
        </p:spPr>
        <p:txBody>
          <a:bodyPr>
            <a:normAutofit/>
          </a:bodyPr>
          <a:lstStyle/>
          <a:p>
            <a:r>
              <a:rPr lang="en-US" sz="3200" dirty="0">
                <a:latin typeface="Adobe Garamond Pro Bold" panose="02020702060506020403" pitchFamily="18" charset="0"/>
              </a:rPr>
              <a:t>Confucius: </a:t>
            </a:r>
          </a:p>
          <a:p>
            <a:r>
              <a:rPr lang="en-US" sz="3200" dirty="0">
                <a:latin typeface="Adobe Garamond Pro Bold" panose="02020702060506020403" pitchFamily="18" charset="0"/>
              </a:rPr>
              <a:t>“Your physical body, hair and skin are inherited from your parents. Not allowing anything to do injury to you is where filial piety begins.”</a:t>
            </a:r>
          </a:p>
        </p:txBody>
      </p:sp>
    </p:spTree>
    <p:extLst>
      <p:ext uri="{BB962C8B-B14F-4D97-AF65-F5344CB8AC3E}">
        <p14:creationId xmlns:p14="http://schemas.microsoft.com/office/powerpoint/2010/main" val="3948204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A5811-33C0-49EB-8313-BF8ADF7206D2}"/>
              </a:ext>
            </a:extLst>
          </p:cNvPr>
          <p:cNvSpPr>
            <a:spLocks noGrp="1"/>
          </p:cNvSpPr>
          <p:nvPr>
            <p:ph type="title"/>
          </p:nvPr>
        </p:nvSpPr>
        <p:spPr/>
        <p:txBody>
          <a:bodyPr>
            <a:normAutofit/>
          </a:bodyPr>
          <a:lstStyle/>
          <a:p>
            <a:r>
              <a:rPr lang="en-US" dirty="0">
                <a:latin typeface="Adobe Garamond Pro Bold" panose="02020702060506020403" pitchFamily="18" charset="0"/>
                <a:cs typeface="Calibri" panose="020F0502020204030204" pitchFamily="34" charset="0"/>
              </a:rPr>
              <a:t>“</a:t>
            </a:r>
            <a:r>
              <a:rPr lang="en-US" dirty="0">
                <a:solidFill>
                  <a:schemeClr val="accent1"/>
                </a:solidFill>
                <a:latin typeface="Adobe Garamond Pro Bold" panose="02020702060506020403" pitchFamily="18" charset="0"/>
                <a:cs typeface="Calibri" panose="020F0502020204030204" pitchFamily="34" charset="0"/>
              </a:rPr>
              <a:t>Prevention is better than Cure</a:t>
            </a:r>
            <a:r>
              <a:rPr lang="en-US" dirty="0">
                <a:latin typeface="Adobe Garamond Pro Bold" panose="02020702060506020403" pitchFamily="18" charset="0"/>
                <a:cs typeface="Calibri" panose="020F0502020204030204" pitchFamily="34" charset="0"/>
              </a:rPr>
              <a:t>”</a:t>
            </a:r>
            <a:endParaRPr lang="en-US" dirty="0">
              <a:latin typeface="Adobe Garamond Pro Bold" panose="02020702060506020403" pitchFamily="18" charset="0"/>
            </a:endParaRPr>
          </a:p>
        </p:txBody>
      </p:sp>
      <p:sp>
        <p:nvSpPr>
          <p:cNvPr id="3" name="Content Placeholder 2">
            <a:extLst>
              <a:ext uri="{FF2B5EF4-FFF2-40B4-BE49-F238E27FC236}">
                <a16:creationId xmlns:a16="http://schemas.microsoft.com/office/drawing/2014/main" id="{C8A5B199-138A-49A9-8D8C-C44A0A90EAE1}"/>
              </a:ext>
            </a:extLst>
          </p:cNvPr>
          <p:cNvSpPr>
            <a:spLocks noGrp="1"/>
          </p:cNvSpPr>
          <p:nvPr>
            <p:ph idx="1"/>
          </p:nvPr>
        </p:nvSpPr>
        <p:spPr>
          <a:xfrm>
            <a:off x="1926454" y="1905000"/>
            <a:ext cx="6924583" cy="4328889"/>
          </a:xfrm>
        </p:spPr>
        <p:txBody>
          <a:bodyPr/>
          <a:lstStyle/>
          <a:p>
            <a:r>
              <a:rPr lang="en-US" sz="2800" dirty="0">
                <a:latin typeface="Adobe Garamond Pro Bold" panose="02020702060506020403" pitchFamily="18" charset="0"/>
              </a:rPr>
              <a:t>Five hundred years ago Chinese physician Gao Lian of the Ming Dynasty (1368-1644) already said: </a:t>
            </a:r>
          </a:p>
          <a:p>
            <a:r>
              <a:rPr lang="en-US" sz="2800" i="1" dirty="0">
                <a:latin typeface="Adobe Garamond Pro Bold" panose="02020702060506020403" pitchFamily="18" charset="0"/>
              </a:rPr>
              <a:t>“</a:t>
            </a:r>
            <a:r>
              <a:rPr lang="en-US" sz="2800" dirty="0">
                <a:latin typeface="Adobe Garamond Pro Bold" panose="02020702060506020403" pitchFamily="18" charset="0"/>
              </a:rPr>
              <a:t>It is man himself, not Heaven, who governs his life, and he who abuses himself dies young, while he who takes good care of himself enjoys a long life</a:t>
            </a:r>
            <a:r>
              <a:rPr lang="en-US" sz="2800" i="1" dirty="0">
                <a:latin typeface="Adobe Garamond Pro Bold" panose="02020702060506020403" pitchFamily="18" charset="0"/>
              </a:rPr>
              <a:t>”. </a:t>
            </a:r>
          </a:p>
        </p:txBody>
      </p:sp>
      <p:pic>
        <p:nvPicPr>
          <p:cNvPr id="4" name="图片 3" descr="15">
            <a:extLst>
              <a:ext uri="{FF2B5EF4-FFF2-40B4-BE49-F238E27FC236}">
                <a16:creationId xmlns:a16="http://schemas.microsoft.com/office/drawing/2014/main" id="{F395F328-1A65-49CA-B948-6B78DDF9925C}"/>
              </a:ext>
            </a:extLst>
          </p:cNvPr>
          <p:cNvPicPr>
            <a:picLocks noChangeAspect="1"/>
          </p:cNvPicPr>
          <p:nvPr/>
        </p:nvPicPr>
        <p:blipFill>
          <a:blip r:embed="rId2"/>
          <a:stretch>
            <a:fillRect/>
          </a:stretch>
        </p:blipFill>
        <p:spPr>
          <a:xfrm>
            <a:off x="9450865" y="2036445"/>
            <a:ext cx="1928336" cy="4821555"/>
          </a:xfrm>
          <a:prstGeom prst="rect">
            <a:avLst/>
          </a:prstGeom>
        </p:spPr>
      </p:pic>
    </p:spTree>
    <p:extLst>
      <p:ext uri="{BB962C8B-B14F-4D97-AF65-F5344CB8AC3E}">
        <p14:creationId xmlns:p14="http://schemas.microsoft.com/office/powerpoint/2010/main" val="382433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08222C-AEE9-48A3-BB4A-96BE22762DD9}"/>
              </a:ext>
            </a:extLst>
          </p:cNvPr>
          <p:cNvSpPr>
            <a:spLocks noGrp="1"/>
          </p:cNvSpPr>
          <p:nvPr>
            <p:ph idx="1"/>
          </p:nvPr>
        </p:nvSpPr>
        <p:spPr>
          <a:xfrm>
            <a:off x="2362200" y="1260629"/>
            <a:ext cx="9017001" cy="5308846"/>
          </a:xfrm>
        </p:spPr>
        <p:txBody>
          <a:bodyPr>
            <a:normAutofit/>
          </a:bodyPr>
          <a:lstStyle/>
          <a:p>
            <a:pPr lvl="0"/>
            <a:r>
              <a:rPr lang="en-US" sz="2400" dirty="0">
                <a:latin typeface="Adobe Garamond Pro Bold" panose="02020702060506020403" pitchFamily="18" charset="0"/>
              </a:rPr>
              <a:t>However, this ethical value and obligation is not only confined to your own self, but also extended to others.</a:t>
            </a:r>
          </a:p>
          <a:p>
            <a:pPr lvl="0"/>
            <a:r>
              <a:rPr lang="en-US" sz="2400" dirty="0">
                <a:latin typeface="Adobe Garamond Pro Bold" panose="02020702060506020403" pitchFamily="18" charset="0"/>
              </a:rPr>
              <a:t>Mencius said: “Care for one’s own aged parents and extend the same care to the aged parents of others; love one’s own young children and extend the same love to the children of others.” </a:t>
            </a:r>
          </a:p>
          <a:p>
            <a:pPr lvl="0"/>
            <a:r>
              <a:rPr lang="en-US" sz="2400" dirty="0">
                <a:latin typeface="Adobe Garamond Pro Bold" panose="02020702060506020403" pitchFamily="18" charset="0"/>
              </a:rPr>
              <a:t>Care for the young and old thus became the responsibility and mission of the moral person in Chinese culture. </a:t>
            </a:r>
          </a:p>
          <a:p>
            <a:r>
              <a:rPr lang="en-US" sz="2400" dirty="0">
                <a:latin typeface="Adobe Garamond Pro Bold" panose="02020702060506020403" pitchFamily="18" charset="0"/>
              </a:rPr>
              <a:t>It is impossible that we just make our own house clean and expect the virus to vanish. The Confucian idea “</a:t>
            </a:r>
            <a:r>
              <a:rPr lang="en-GB" sz="2400" dirty="0">
                <a:latin typeface="Adobe Garamond Pro Bold" panose="02020702060506020403" pitchFamily="18" charset="0"/>
              </a:rPr>
              <a:t>developing oneself, and seeking also to develop others</a:t>
            </a:r>
            <a:r>
              <a:rPr lang="en-US" sz="2400" dirty="0">
                <a:latin typeface="Adobe Garamond Pro Bold" panose="02020702060506020403" pitchFamily="18" charset="0"/>
              </a:rPr>
              <a:t>” is very much in need during this period of time.  </a:t>
            </a:r>
          </a:p>
          <a:p>
            <a:pPr marL="0" indent="0">
              <a:buNone/>
            </a:pPr>
            <a:endParaRPr lang="en-US" dirty="0"/>
          </a:p>
        </p:txBody>
      </p:sp>
    </p:spTree>
    <p:extLst>
      <p:ext uri="{BB962C8B-B14F-4D97-AF65-F5344CB8AC3E}">
        <p14:creationId xmlns:p14="http://schemas.microsoft.com/office/powerpoint/2010/main" val="3123903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53199-15F0-445A-80E1-BA4831EE0202}"/>
              </a:ext>
            </a:extLst>
          </p:cNvPr>
          <p:cNvSpPr>
            <a:spLocks noGrp="1"/>
          </p:cNvSpPr>
          <p:nvPr>
            <p:ph type="title"/>
          </p:nvPr>
        </p:nvSpPr>
        <p:spPr>
          <a:xfrm>
            <a:off x="2009775" y="787400"/>
            <a:ext cx="8181790" cy="778933"/>
          </a:xfrm>
        </p:spPr>
        <p:txBody>
          <a:bodyPr anchor="ctr">
            <a:normAutofit/>
          </a:bodyPr>
          <a:lstStyle/>
          <a:p>
            <a:r>
              <a:rPr lang="en-US" sz="3200" dirty="0">
                <a:solidFill>
                  <a:srgbClr val="FFFF00"/>
                </a:solidFill>
                <a:latin typeface="AdLib Win95BT" panose="04040805040B02020603" pitchFamily="82" charset="0"/>
              </a:rPr>
              <a:t>Living in Harmony with Nature</a:t>
            </a:r>
          </a:p>
        </p:txBody>
      </p:sp>
      <p:sp>
        <p:nvSpPr>
          <p:cNvPr id="3" name="Content Placeholder 2">
            <a:extLst>
              <a:ext uri="{FF2B5EF4-FFF2-40B4-BE49-F238E27FC236}">
                <a16:creationId xmlns:a16="http://schemas.microsoft.com/office/drawing/2014/main" id="{0FF43DAB-3CF5-467F-971B-4544619E22BB}"/>
              </a:ext>
            </a:extLst>
          </p:cNvPr>
          <p:cNvSpPr>
            <a:spLocks noGrp="1"/>
          </p:cNvSpPr>
          <p:nvPr>
            <p:ph idx="1"/>
          </p:nvPr>
        </p:nvSpPr>
        <p:spPr>
          <a:xfrm>
            <a:off x="1638300" y="2032000"/>
            <a:ext cx="6877050" cy="3879222"/>
          </a:xfrm>
        </p:spPr>
        <p:txBody>
          <a:bodyPr>
            <a:normAutofit/>
          </a:bodyPr>
          <a:lstStyle/>
          <a:p>
            <a:r>
              <a:rPr lang="en-US" sz="2800" dirty="0">
                <a:ln w="0"/>
                <a:solidFill>
                  <a:srgbClr val="FEFFFF"/>
                </a:solidFill>
                <a:latin typeface="Adobe Garamond Pro Bold" panose="02020702060506020403" pitchFamily="18" charset="0"/>
              </a:rPr>
              <a:t>According to Chinese philosophy, man having evolved from Nature, should continuously seek to understand, learn and live in harmony with the principles and laws of Nature. Should we continue to fight with each other and exploit Nature, it is only a matter of time that the Earth will no longer be home to man.</a:t>
            </a:r>
          </a:p>
        </p:txBody>
      </p:sp>
      <p:pic>
        <p:nvPicPr>
          <p:cNvPr id="7" name="Graphic 6" descr="Bamboo">
            <a:extLst>
              <a:ext uri="{FF2B5EF4-FFF2-40B4-BE49-F238E27FC236}">
                <a16:creationId xmlns:a16="http://schemas.microsoft.com/office/drawing/2014/main" id="{D98FFBF5-98BB-4ECA-ADAC-125CE6F4A52E}"/>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8972550" y="2032000"/>
            <a:ext cx="3124200" cy="4216400"/>
          </a:xfrm>
          <a:prstGeom prst="rect">
            <a:avLst/>
          </a:prstGeom>
        </p:spPr>
      </p:pic>
    </p:spTree>
    <p:extLst>
      <p:ext uri="{BB962C8B-B14F-4D97-AF65-F5344CB8AC3E}">
        <p14:creationId xmlns:p14="http://schemas.microsoft.com/office/powerpoint/2010/main" val="2368674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8D44E099-FC66-4167-A593-8F6FBB5EE0E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44" name="Freeform 11">
              <a:extLst>
                <a:ext uri="{FF2B5EF4-FFF2-40B4-BE49-F238E27FC236}">
                  <a16:creationId xmlns:a16="http://schemas.microsoft.com/office/drawing/2014/main" id="{47171E04-FEC4-4208-A619-A786E42348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45" name="Freeform 12">
              <a:extLst>
                <a:ext uri="{FF2B5EF4-FFF2-40B4-BE49-F238E27FC236}">
                  <a16:creationId xmlns:a16="http://schemas.microsoft.com/office/drawing/2014/main" id="{F3DE8019-884E-41C9-A54C-AC668CA526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46" name="Freeform 13">
              <a:extLst>
                <a:ext uri="{FF2B5EF4-FFF2-40B4-BE49-F238E27FC236}">
                  <a16:creationId xmlns:a16="http://schemas.microsoft.com/office/drawing/2014/main" id="{462C1647-5880-4037-8FCE-16E1F646C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7" name="Freeform 14">
              <a:extLst>
                <a:ext uri="{FF2B5EF4-FFF2-40B4-BE49-F238E27FC236}">
                  <a16:creationId xmlns:a16="http://schemas.microsoft.com/office/drawing/2014/main" id="{C91082BE-FDAA-4A80-88B6-C5F5AD0C2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8" name="Freeform 15">
              <a:extLst>
                <a:ext uri="{FF2B5EF4-FFF2-40B4-BE49-F238E27FC236}">
                  <a16:creationId xmlns:a16="http://schemas.microsoft.com/office/drawing/2014/main" id="{059FE918-3CB9-43E6-8025-22A9C21C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9" name="Freeform 16">
              <a:extLst>
                <a:ext uri="{FF2B5EF4-FFF2-40B4-BE49-F238E27FC236}">
                  <a16:creationId xmlns:a16="http://schemas.microsoft.com/office/drawing/2014/main" id="{E30464D7-34FF-42C8-8686-C3A865E90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50" name="Freeform 17">
              <a:extLst>
                <a:ext uri="{FF2B5EF4-FFF2-40B4-BE49-F238E27FC236}">
                  <a16:creationId xmlns:a16="http://schemas.microsoft.com/office/drawing/2014/main" id="{07281894-7888-434B-BC17-FB67B4879C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51" name="Freeform 18">
              <a:extLst>
                <a:ext uri="{FF2B5EF4-FFF2-40B4-BE49-F238E27FC236}">
                  <a16:creationId xmlns:a16="http://schemas.microsoft.com/office/drawing/2014/main" id="{7CDF6636-2EE5-4477-B1E7-136C9B4F3C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52" name="Freeform 19">
              <a:extLst>
                <a:ext uri="{FF2B5EF4-FFF2-40B4-BE49-F238E27FC236}">
                  <a16:creationId xmlns:a16="http://schemas.microsoft.com/office/drawing/2014/main" id="{6A01C238-0F7D-4DF5-A879-3290200089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53" name="Freeform 20">
              <a:extLst>
                <a:ext uri="{FF2B5EF4-FFF2-40B4-BE49-F238E27FC236}">
                  <a16:creationId xmlns:a16="http://schemas.microsoft.com/office/drawing/2014/main" id="{AA10B8D3-BE6D-40AB-BA54-12C4758E5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54" name="Freeform 21">
              <a:extLst>
                <a:ext uri="{FF2B5EF4-FFF2-40B4-BE49-F238E27FC236}">
                  <a16:creationId xmlns:a16="http://schemas.microsoft.com/office/drawing/2014/main" id="{4CD8C1DF-88C2-4F11-AA23-36D5B5BD3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55" name="Freeform 22">
              <a:extLst>
                <a:ext uri="{FF2B5EF4-FFF2-40B4-BE49-F238E27FC236}">
                  <a16:creationId xmlns:a16="http://schemas.microsoft.com/office/drawing/2014/main" id="{9AF01696-99FF-4093-938A-38D0C72232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57" name="Group 56">
            <a:extLst>
              <a:ext uri="{FF2B5EF4-FFF2-40B4-BE49-F238E27FC236}">
                <a16:creationId xmlns:a16="http://schemas.microsoft.com/office/drawing/2014/main" id="{629FAB3C-6A93-4306-8525-B9FC787B15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58" name="Freeform 27">
              <a:extLst>
                <a:ext uri="{FF2B5EF4-FFF2-40B4-BE49-F238E27FC236}">
                  <a16:creationId xmlns:a16="http://schemas.microsoft.com/office/drawing/2014/main" id="{8838005D-B3A9-4E56-9BFB-3DD99E4BBB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9" name="Freeform 28">
              <a:extLst>
                <a:ext uri="{FF2B5EF4-FFF2-40B4-BE49-F238E27FC236}">
                  <a16:creationId xmlns:a16="http://schemas.microsoft.com/office/drawing/2014/main" id="{6450237E-A2DE-4BA3-AF9F-06399E5CF1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60" name="Freeform 29">
              <a:extLst>
                <a:ext uri="{FF2B5EF4-FFF2-40B4-BE49-F238E27FC236}">
                  <a16:creationId xmlns:a16="http://schemas.microsoft.com/office/drawing/2014/main" id="{A643E849-3FBA-4248-B0DF-9D6737E232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61" name="Freeform 30">
              <a:extLst>
                <a:ext uri="{FF2B5EF4-FFF2-40B4-BE49-F238E27FC236}">
                  <a16:creationId xmlns:a16="http://schemas.microsoft.com/office/drawing/2014/main" id="{231C0782-59AA-4C4F-8B86-85102F701A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62" name="Freeform 31">
              <a:extLst>
                <a:ext uri="{FF2B5EF4-FFF2-40B4-BE49-F238E27FC236}">
                  <a16:creationId xmlns:a16="http://schemas.microsoft.com/office/drawing/2014/main" id="{E19975F5-4F93-41BF-9A6D-1E6CFDFF1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63" name="Freeform 32">
              <a:extLst>
                <a:ext uri="{FF2B5EF4-FFF2-40B4-BE49-F238E27FC236}">
                  <a16:creationId xmlns:a16="http://schemas.microsoft.com/office/drawing/2014/main" id="{AE6458FC-D3D9-469F-A8FB-0431BD156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64" name="Freeform 33">
              <a:extLst>
                <a:ext uri="{FF2B5EF4-FFF2-40B4-BE49-F238E27FC236}">
                  <a16:creationId xmlns:a16="http://schemas.microsoft.com/office/drawing/2014/main" id="{90B9693F-2248-4DB8-A528-52C13C636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65" name="Freeform 34">
              <a:extLst>
                <a:ext uri="{FF2B5EF4-FFF2-40B4-BE49-F238E27FC236}">
                  <a16:creationId xmlns:a16="http://schemas.microsoft.com/office/drawing/2014/main" id="{11CC5E15-09A8-41A0-930D-434F7D8D6F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66" name="Freeform 35">
              <a:extLst>
                <a:ext uri="{FF2B5EF4-FFF2-40B4-BE49-F238E27FC236}">
                  <a16:creationId xmlns:a16="http://schemas.microsoft.com/office/drawing/2014/main" id="{B5566C56-67EC-43D7-A3D2-3CCBEDAFC6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67" name="Freeform 36">
              <a:extLst>
                <a:ext uri="{FF2B5EF4-FFF2-40B4-BE49-F238E27FC236}">
                  <a16:creationId xmlns:a16="http://schemas.microsoft.com/office/drawing/2014/main" id="{CF74AC36-5E17-4D3B-A93B-1645741EBF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8" name="Freeform 37">
              <a:extLst>
                <a:ext uri="{FF2B5EF4-FFF2-40B4-BE49-F238E27FC236}">
                  <a16:creationId xmlns:a16="http://schemas.microsoft.com/office/drawing/2014/main" id="{39818481-D2FB-4507-B11D-8C6342ACF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9" name="Freeform 38">
              <a:extLst>
                <a:ext uri="{FF2B5EF4-FFF2-40B4-BE49-F238E27FC236}">
                  <a16:creationId xmlns:a16="http://schemas.microsoft.com/office/drawing/2014/main" id="{E996F5F0-3979-44D1-9AE3-1251DA5D2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1" name="Rectangle 70">
            <a:extLst>
              <a:ext uri="{FF2B5EF4-FFF2-40B4-BE49-F238E27FC236}">
                <a16:creationId xmlns:a16="http://schemas.microsoft.com/office/drawing/2014/main" id="{05C469C2-FE8F-491E-9139-7E7F8BB38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73" name="Freeform 11">
            <a:extLst>
              <a:ext uri="{FF2B5EF4-FFF2-40B4-BE49-F238E27FC236}">
                <a16:creationId xmlns:a16="http://schemas.microsoft.com/office/drawing/2014/main" id="{0D31E63E-1DE1-4400-9D1A-FA0378B29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75" name="Rectangle 74">
            <a:extLst>
              <a:ext uri="{FF2B5EF4-FFF2-40B4-BE49-F238E27FC236}">
                <a16:creationId xmlns:a16="http://schemas.microsoft.com/office/drawing/2014/main" id="{0C8B6C4B-A867-4D7E-9851-29BB2D603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60A5E3-B1BE-4AC1-B284-7EE3454BC546}"/>
              </a:ext>
            </a:extLst>
          </p:cNvPr>
          <p:cNvSpPr>
            <a:spLocks noGrp="1"/>
          </p:cNvSpPr>
          <p:nvPr>
            <p:ph type="title"/>
          </p:nvPr>
        </p:nvSpPr>
        <p:spPr>
          <a:xfrm>
            <a:off x="649224" y="645106"/>
            <a:ext cx="4694301" cy="1259894"/>
          </a:xfrm>
        </p:spPr>
        <p:txBody>
          <a:bodyPr vert="horz" lIns="91440" tIns="45720" rIns="91440" bIns="45720" rtlCol="0" anchor="t">
            <a:normAutofit/>
          </a:bodyPr>
          <a:lstStyle/>
          <a:p>
            <a:pPr>
              <a:lnSpc>
                <a:spcPct val="90000"/>
              </a:lnSpc>
            </a:pPr>
            <a:r>
              <a:rPr lang="en-US" sz="2500" b="1" i="1" dirty="0"/>
              <a:t>Inner Canon of the Yellow Emperor</a:t>
            </a:r>
            <a:r>
              <a:rPr lang="en-US" sz="2500" b="1" dirty="0"/>
              <a:t>--Classic of Internal Medicine</a:t>
            </a:r>
            <a:endParaRPr lang="en-US" sz="2500" dirty="0"/>
          </a:p>
        </p:txBody>
      </p:sp>
      <p:sp>
        <p:nvSpPr>
          <p:cNvPr id="77" name="Rectangle 76">
            <a:extLst>
              <a:ext uri="{FF2B5EF4-FFF2-40B4-BE49-F238E27FC236}">
                <a16:creationId xmlns:a16="http://schemas.microsoft.com/office/drawing/2014/main" id="{470BD5D9-CDC5-465C-9E25-2EB0249FE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4849006-F123-4409-ABF9-F45A0855B58A}"/>
              </a:ext>
            </a:extLst>
          </p:cNvPr>
          <p:cNvSpPr>
            <a:spLocks noGrp="1"/>
          </p:cNvSpPr>
          <p:nvPr>
            <p:ph sz="half" idx="1"/>
          </p:nvPr>
        </p:nvSpPr>
        <p:spPr>
          <a:xfrm>
            <a:off x="649225" y="2133600"/>
            <a:ext cx="4611912" cy="4067378"/>
          </a:xfrm>
        </p:spPr>
        <p:txBody>
          <a:bodyPr vert="horz" lIns="91440" tIns="45720" rIns="91440" bIns="45720" rtlCol="0">
            <a:normAutofit/>
          </a:bodyPr>
          <a:lstStyle/>
          <a:p>
            <a:r>
              <a:rPr lang="en-US" sz="2400" dirty="0">
                <a:latin typeface="Adobe Garamond Pro Bold" panose="02020702060506020403" pitchFamily="18" charset="0"/>
              </a:rPr>
              <a:t>The key to a long healthy life is to follow the Tao, the natural way of the universe. </a:t>
            </a:r>
          </a:p>
          <a:p>
            <a:r>
              <a:rPr lang="en-US" sz="2400" dirty="0">
                <a:latin typeface="Adobe Garamond Pro Bold" panose="02020702060506020403" pitchFamily="18" charset="0"/>
              </a:rPr>
              <a:t>Health and illness are caused by an imbalance of the two basic forces, yin and yang, and by the influence of the five elements on the organs of the body. </a:t>
            </a:r>
          </a:p>
        </p:txBody>
      </p:sp>
      <p:pic>
        <p:nvPicPr>
          <p:cNvPr id="6" name="Content Placeholder 5" descr="A close up of a curtain&#10;&#10;Description generated with high confidence">
            <a:extLst>
              <a:ext uri="{FF2B5EF4-FFF2-40B4-BE49-F238E27FC236}">
                <a16:creationId xmlns:a16="http://schemas.microsoft.com/office/drawing/2014/main" id="{40A502A9-C72F-4613-AA15-C5C2B50F8E1D}"/>
              </a:ext>
            </a:extLst>
          </p:cNvPr>
          <p:cNvPicPr>
            <a:picLocks noGrp="1" noChangeAspect="1"/>
          </p:cNvPicPr>
          <p:nvPr>
            <p:ph sz="half" idx="2"/>
          </p:nvPr>
        </p:nvPicPr>
        <p:blipFill rotWithShape="1">
          <a:blip r:embed="rId2"/>
          <a:srcRect l="33079" r="32615" b="2"/>
          <a:stretch/>
        </p:blipFill>
        <p:spPr>
          <a:xfrm>
            <a:off x="5563519" y="885999"/>
            <a:ext cx="3380136" cy="5271142"/>
          </a:xfrm>
          <a:prstGeom prst="rect">
            <a:avLst/>
          </a:prstGeom>
        </p:spPr>
      </p:pic>
      <p:pic>
        <p:nvPicPr>
          <p:cNvPr id="38" name="Content Placeholder 20" descr="A close up of text on a white background&#10;&#10;Description generated with high confidence">
            <a:extLst>
              <a:ext uri="{FF2B5EF4-FFF2-40B4-BE49-F238E27FC236}">
                <a16:creationId xmlns:a16="http://schemas.microsoft.com/office/drawing/2014/main" id="{36C79CCD-382A-4A13-A247-33282A80E9BB}"/>
              </a:ext>
            </a:extLst>
          </p:cNvPr>
          <p:cNvPicPr>
            <a:picLocks noChangeAspect="1"/>
          </p:cNvPicPr>
          <p:nvPr/>
        </p:nvPicPr>
        <p:blipFill rotWithShape="1">
          <a:blip r:embed="rId3"/>
          <a:srcRect r="6987" b="1"/>
          <a:stretch/>
        </p:blipFill>
        <p:spPr>
          <a:xfrm>
            <a:off x="8796716" y="885999"/>
            <a:ext cx="3395275" cy="5271142"/>
          </a:xfrm>
          <a:prstGeom prst="rect">
            <a:avLst/>
          </a:prstGeom>
        </p:spPr>
      </p:pic>
      <p:sp>
        <p:nvSpPr>
          <p:cNvPr id="79" name="Freeform 11">
            <a:extLst>
              <a:ext uri="{FF2B5EF4-FFF2-40B4-BE49-F238E27FC236}">
                <a16:creationId xmlns:a16="http://schemas.microsoft.com/office/drawing/2014/main" id="{9185F495-8EFA-407B-AAD7-A2F52AE2C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3788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E7A02-B687-4071-8A67-9C8DBBF761F8}"/>
              </a:ext>
            </a:extLst>
          </p:cNvPr>
          <p:cNvSpPr>
            <a:spLocks noGrp="1"/>
          </p:cNvSpPr>
          <p:nvPr>
            <p:ph type="title"/>
          </p:nvPr>
        </p:nvSpPr>
        <p:spPr>
          <a:xfrm>
            <a:off x="2059619" y="1863633"/>
            <a:ext cx="2041864" cy="4266803"/>
          </a:xfrm>
        </p:spPr>
        <p:txBody>
          <a:bodyPr>
            <a:normAutofit/>
          </a:bodyPr>
          <a:lstStyle/>
          <a:p>
            <a:r>
              <a:rPr lang="en-SG" sz="3200" dirty="0">
                <a:solidFill>
                  <a:schemeClr val="accent1"/>
                </a:solidFill>
                <a:latin typeface="Cooper Std Black" panose="0208090304030B020404" pitchFamily="18" charset="0"/>
                <a:ea typeface="Arial Unicode MS" panose="020B0604020202020204" pitchFamily="34" charset="-128"/>
                <a:cs typeface="Arial Unicode MS" panose="020B0604020202020204" pitchFamily="34" charset="-128"/>
              </a:rPr>
              <a:t>Food / Herbs Therapy in Ancient Chinese Culture</a:t>
            </a:r>
            <a:endParaRPr lang="en-US" sz="3200" dirty="0">
              <a:solidFill>
                <a:schemeClr val="accent1"/>
              </a:solidFill>
              <a:latin typeface="Cooper Std Black" panose="0208090304030B020404" pitchFamily="18" charset="0"/>
              <a:ea typeface="Arial Unicode MS" panose="020B0604020202020204" pitchFamily="34" charset="-128"/>
              <a:cs typeface="Arial Unicode MS" panose="020B0604020202020204" pitchFamily="34" charset="-128"/>
            </a:endParaRP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204041417"/>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5651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7B5A23F-7276-435D-91DA-09104D7777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35481" cy="6858000"/>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3ECD7F-BF61-4CB1-AA15-464BB771E7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66F1B29-3A08-4DB7-9F92-4C09B3BCF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8229600" cy="6858000"/>
          </a:xfrm>
          <a:prstGeom prst="rect">
            <a:avLst/>
          </a:prstGeom>
          <a:solidFill>
            <a:schemeClr val="bg2">
              <a:lumMod val="1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44A5AAD1-9616-4E1C-B3AC-E5497A6A3C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 y="659027"/>
            <a:ext cx="9042690" cy="1035152"/>
          </a:xfrm>
          <a:custGeom>
            <a:avLst/>
            <a:gdLst>
              <a:gd name="T0" fmla="*/ 1900 w 1902"/>
              <a:gd name="T1" fmla="*/ 77 h 163"/>
              <a:gd name="T2" fmla="*/ 1826 w 1902"/>
              <a:gd name="T3" fmla="*/ 3 h 163"/>
              <a:gd name="T4" fmla="*/ 1825 w 1902"/>
              <a:gd name="T5" fmla="*/ 2 h 163"/>
              <a:gd name="T6" fmla="*/ 1819 w 1902"/>
              <a:gd name="T7" fmla="*/ 0 h 163"/>
              <a:gd name="T8" fmla="*/ 1363 w 1902"/>
              <a:gd name="T9" fmla="*/ 0 h 163"/>
              <a:gd name="T10" fmla="*/ 1348 w 1902"/>
              <a:gd name="T11" fmla="*/ 0 h 163"/>
              <a:gd name="T12" fmla="*/ 1225 w 1902"/>
              <a:gd name="T13" fmla="*/ 0 h 163"/>
              <a:gd name="T14" fmla="*/ 1033 w 1902"/>
              <a:gd name="T15" fmla="*/ 0 h 163"/>
              <a:gd name="T16" fmla="*/ 892 w 1902"/>
              <a:gd name="T17" fmla="*/ 0 h 163"/>
              <a:gd name="T18" fmla="*/ 786 w 1902"/>
              <a:gd name="T19" fmla="*/ 0 h 163"/>
              <a:gd name="T20" fmla="*/ 577 w 1902"/>
              <a:gd name="T21" fmla="*/ 0 h 163"/>
              <a:gd name="T22" fmla="*/ 562 w 1902"/>
              <a:gd name="T23" fmla="*/ 0 h 163"/>
              <a:gd name="T24" fmla="*/ 439 w 1902"/>
              <a:gd name="T25" fmla="*/ 0 h 163"/>
              <a:gd name="T26" fmla="*/ 106 w 1902"/>
              <a:gd name="T27" fmla="*/ 0 h 163"/>
              <a:gd name="T28" fmla="*/ 0 w 1902"/>
              <a:gd name="T29" fmla="*/ 0 h 163"/>
              <a:gd name="T30" fmla="*/ 0 w 1902"/>
              <a:gd name="T31" fmla="*/ 163 h 163"/>
              <a:gd name="T32" fmla="*/ 106 w 1902"/>
              <a:gd name="T33" fmla="*/ 163 h 163"/>
              <a:gd name="T34" fmla="*/ 439 w 1902"/>
              <a:gd name="T35" fmla="*/ 163 h 163"/>
              <a:gd name="T36" fmla="*/ 562 w 1902"/>
              <a:gd name="T37" fmla="*/ 163 h 163"/>
              <a:gd name="T38" fmla="*/ 577 w 1902"/>
              <a:gd name="T39" fmla="*/ 163 h 163"/>
              <a:gd name="T40" fmla="*/ 786 w 1902"/>
              <a:gd name="T41" fmla="*/ 163 h 163"/>
              <a:gd name="T42" fmla="*/ 892 w 1902"/>
              <a:gd name="T43" fmla="*/ 163 h 163"/>
              <a:gd name="T44" fmla="*/ 1033 w 1902"/>
              <a:gd name="T45" fmla="*/ 163 h 163"/>
              <a:gd name="T46" fmla="*/ 1225 w 1902"/>
              <a:gd name="T47" fmla="*/ 163 h 163"/>
              <a:gd name="T48" fmla="*/ 1348 w 1902"/>
              <a:gd name="T49" fmla="*/ 163 h 163"/>
              <a:gd name="T50" fmla="*/ 1363 w 1902"/>
              <a:gd name="T51" fmla="*/ 163 h 163"/>
              <a:gd name="T52" fmla="*/ 1819 w 1902"/>
              <a:gd name="T53" fmla="*/ 163 h 163"/>
              <a:gd name="T54" fmla="*/ 1825 w 1902"/>
              <a:gd name="T55" fmla="*/ 161 h 163"/>
              <a:gd name="T56" fmla="*/ 1826 w 1902"/>
              <a:gd name="T57" fmla="*/ 160 h 163"/>
              <a:gd name="T58" fmla="*/ 1900 w 1902"/>
              <a:gd name="T59" fmla="*/ 86 h 163"/>
              <a:gd name="T60" fmla="*/ 1900 w 1902"/>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02" h="163">
                <a:moveTo>
                  <a:pt x="1900" y="77"/>
                </a:moveTo>
                <a:cubicBezTo>
                  <a:pt x="1826" y="3"/>
                  <a:pt x="1826" y="3"/>
                  <a:pt x="1826" y="3"/>
                </a:cubicBezTo>
                <a:cubicBezTo>
                  <a:pt x="1825" y="2"/>
                  <a:pt x="1825" y="2"/>
                  <a:pt x="1825" y="2"/>
                </a:cubicBezTo>
                <a:cubicBezTo>
                  <a:pt x="1823" y="1"/>
                  <a:pt x="1821" y="0"/>
                  <a:pt x="1819" y="0"/>
                </a:cubicBezTo>
                <a:cubicBezTo>
                  <a:pt x="1363" y="0"/>
                  <a:pt x="1363" y="0"/>
                  <a:pt x="1363" y="0"/>
                </a:cubicBezTo>
                <a:cubicBezTo>
                  <a:pt x="1348" y="0"/>
                  <a:pt x="1348" y="0"/>
                  <a:pt x="1348" y="0"/>
                </a:cubicBezTo>
                <a:cubicBezTo>
                  <a:pt x="1225" y="0"/>
                  <a:pt x="1225" y="0"/>
                  <a:pt x="1225" y="0"/>
                </a:cubicBezTo>
                <a:cubicBezTo>
                  <a:pt x="1033" y="0"/>
                  <a:pt x="1033" y="0"/>
                  <a:pt x="1033" y="0"/>
                </a:cubicBezTo>
                <a:cubicBezTo>
                  <a:pt x="892" y="0"/>
                  <a:pt x="892" y="0"/>
                  <a:pt x="892" y="0"/>
                </a:cubicBezTo>
                <a:cubicBezTo>
                  <a:pt x="786" y="0"/>
                  <a:pt x="786" y="0"/>
                  <a:pt x="786" y="0"/>
                </a:cubicBezTo>
                <a:cubicBezTo>
                  <a:pt x="577" y="0"/>
                  <a:pt x="577" y="0"/>
                  <a:pt x="577" y="0"/>
                </a:cubicBezTo>
                <a:cubicBezTo>
                  <a:pt x="562" y="0"/>
                  <a:pt x="562" y="0"/>
                  <a:pt x="562" y="0"/>
                </a:cubicBezTo>
                <a:cubicBezTo>
                  <a:pt x="439" y="0"/>
                  <a:pt x="439" y="0"/>
                  <a:pt x="439" y="0"/>
                </a:cubicBezTo>
                <a:cubicBezTo>
                  <a:pt x="106" y="0"/>
                  <a:pt x="106" y="0"/>
                  <a:pt x="106" y="0"/>
                </a:cubicBezTo>
                <a:cubicBezTo>
                  <a:pt x="0" y="0"/>
                  <a:pt x="0" y="0"/>
                  <a:pt x="0" y="0"/>
                </a:cubicBezTo>
                <a:cubicBezTo>
                  <a:pt x="0" y="163"/>
                  <a:pt x="0" y="163"/>
                  <a:pt x="0" y="163"/>
                </a:cubicBezTo>
                <a:cubicBezTo>
                  <a:pt x="106" y="163"/>
                  <a:pt x="106" y="163"/>
                  <a:pt x="106" y="163"/>
                </a:cubicBezTo>
                <a:cubicBezTo>
                  <a:pt x="439" y="163"/>
                  <a:pt x="439" y="163"/>
                  <a:pt x="439" y="163"/>
                </a:cubicBezTo>
                <a:cubicBezTo>
                  <a:pt x="562" y="163"/>
                  <a:pt x="562" y="163"/>
                  <a:pt x="562" y="163"/>
                </a:cubicBezTo>
                <a:cubicBezTo>
                  <a:pt x="577" y="163"/>
                  <a:pt x="577" y="163"/>
                  <a:pt x="577" y="163"/>
                </a:cubicBezTo>
                <a:cubicBezTo>
                  <a:pt x="786" y="163"/>
                  <a:pt x="786" y="163"/>
                  <a:pt x="786" y="163"/>
                </a:cubicBezTo>
                <a:cubicBezTo>
                  <a:pt x="892" y="163"/>
                  <a:pt x="892" y="163"/>
                  <a:pt x="892" y="163"/>
                </a:cubicBezTo>
                <a:cubicBezTo>
                  <a:pt x="1033" y="163"/>
                  <a:pt x="1033" y="163"/>
                  <a:pt x="1033" y="163"/>
                </a:cubicBezTo>
                <a:cubicBezTo>
                  <a:pt x="1225" y="163"/>
                  <a:pt x="1225" y="163"/>
                  <a:pt x="1225" y="163"/>
                </a:cubicBezTo>
                <a:cubicBezTo>
                  <a:pt x="1348" y="163"/>
                  <a:pt x="1348" y="163"/>
                  <a:pt x="1348" y="163"/>
                </a:cubicBezTo>
                <a:cubicBezTo>
                  <a:pt x="1363" y="163"/>
                  <a:pt x="1363" y="163"/>
                  <a:pt x="1363" y="163"/>
                </a:cubicBezTo>
                <a:cubicBezTo>
                  <a:pt x="1819" y="163"/>
                  <a:pt x="1819" y="163"/>
                  <a:pt x="1819" y="163"/>
                </a:cubicBezTo>
                <a:cubicBezTo>
                  <a:pt x="1821" y="163"/>
                  <a:pt x="1823" y="162"/>
                  <a:pt x="1825" y="161"/>
                </a:cubicBezTo>
                <a:cubicBezTo>
                  <a:pt x="1825" y="160"/>
                  <a:pt x="1825" y="160"/>
                  <a:pt x="1826" y="160"/>
                </a:cubicBezTo>
                <a:cubicBezTo>
                  <a:pt x="1900" y="86"/>
                  <a:pt x="1900" y="86"/>
                  <a:pt x="1900" y="86"/>
                </a:cubicBezTo>
                <a:cubicBezTo>
                  <a:pt x="1902" y="83"/>
                  <a:pt x="1902" y="79"/>
                  <a:pt x="1900"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6EEEA0BD-27E4-4A38-AE2E-D6710CB3916C}"/>
              </a:ext>
            </a:extLst>
          </p:cNvPr>
          <p:cNvSpPr>
            <a:spLocks noGrp="1"/>
          </p:cNvSpPr>
          <p:nvPr>
            <p:ph type="title"/>
          </p:nvPr>
        </p:nvSpPr>
        <p:spPr>
          <a:xfrm>
            <a:off x="541867" y="787400"/>
            <a:ext cx="7525808" cy="778933"/>
          </a:xfrm>
        </p:spPr>
        <p:txBody>
          <a:bodyPr anchor="ctr">
            <a:normAutofit fontScale="90000"/>
          </a:bodyPr>
          <a:lstStyle/>
          <a:p>
            <a:pPr>
              <a:lnSpc>
                <a:spcPct val="90000"/>
              </a:lnSpc>
            </a:pPr>
            <a:r>
              <a:rPr lang="en-US" sz="2500" dirty="0">
                <a:solidFill>
                  <a:srgbClr val="FEFFFF"/>
                </a:solidFill>
                <a:latin typeface="Cooper Std Black" panose="0208090304030B020404" pitchFamily="18" charset="0"/>
              </a:rPr>
              <a:t>Medicine and food are from the same origin </a:t>
            </a:r>
            <a:br>
              <a:rPr lang="en-US" sz="2500" dirty="0">
                <a:solidFill>
                  <a:srgbClr val="FEFFFF"/>
                </a:solidFill>
              </a:rPr>
            </a:br>
            <a:endParaRPr lang="en-US" sz="2500" dirty="0">
              <a:solidFill>
                <a:srgbClr val="FEFFFF"/>
              </a:solidFill>
            </a:endParaRPr>
          </a:p>
        </p:txBody>
      </p:sp>
      <p:pic>
        <p:nvPicPr>
          <p:cNvPr id="4" name="Picture 3" descr="A close up of a sign&#10;&#10;Description generated with high confidence">
            <a:extLst>
              <a:ext uri="{FF2B5EF4-FFF2-40B4-BE49-F238E27FC236}">
                <a16:creationId xmlns:a16="http://schemas.microsoft.com/office/drawing/2014/main" id="{F18D95A3-0A06-4BD6-A890-7A1F93487699}"/>
              </a:ext>
            </a:extLst>
          </p:cNvPr>
          <p:cNvPicPr>
            <a:picLocks noChangeAspect="1"/>
          </p:cNvPicPr>
          <p:nvPr/>
        </p:nvPicPr>
        <p:blipFill>
          <a:blip r:embed="rId2"/>
          <a:stretch>
            <a:fillRect/>
          </a:stretch>
        </p:blipFill>
        <p:spPr>
          <a:xfrm>
            <a:off x="8855559" y="2032000"/>
            <a:ext cx="2716926" cy="3862496"/>
          </a:xfrm>
          <a:prstGeom prst="rect">
            <a:avLst/>
          </a:prstGeom>
        </p:spPr>
      </p:pic>
      <p:graphicFrame>
        <p:nvGraphicFramePr>
          <p:cNvPr id="5" name="Content Placeholder 2"/>
          <p:cNvGraphicFramePr>
            <a:graphicFrameLocks noGrp="1"/>
          </p:cNvGraphicFramePr>
          <p:nvPr>
            <p:ph idx="1"/>
            <p:extLst>
              <p:ext uri="{D42A27DB-BD31-4B8C-83A1-F6EECF244321}">
                <p14:modId xmlns:p14="http://schemas.microsoft.com/office/powerpoint/2010/main" val="4288921812"/>
              </p:ext>
            </p:extLst>
          </p:nvPr>
        </p:nvGraphicFramePr>
        <p:xfrm>
          <a:off x="541866" y="2032000"/>
          <a:ext cx="7145867" cy="387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193281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9C29D-E070-47FC-8CA9-4AF73038809E}"/>
              </a:ext>
            </a:extLst>
          </p:cNvPr>
          <p:cNvSpPr>
            <a:spLocks noGrp="1"/>
          </p:cNvSpPr>
          <p:nvPr>
            <p:ph type="title"/>
          </p:nvPr>
        </p:nvSpPr>
        <p:spPr>
          <a:xfrm>
            <a:off x="1046019" y="942108"/>
            <a:ext cx="2715273" cy="4969113"/>
          </a:xfrm>
        </p:spPr>
        <p:txBody>
          <a:bodyPr anchor="ctr">
            <a:normAutofit/>
          </a:bodyPr>
          <a:lstStyle/>
          <a:p>
            <a:pPr algn="ctr"/>
            <a:r>
              <a:rPr lang="en-US" dirty="0">
                <a:solidFill>
                  <a:schemeClr val="tx2">
                    <a:lumMod val="75000"/>
                  </a:schemeClr>
                </a:solidFill>
                <a:latin typeface="Adobe Garamond Pro Bold" panose="02020702060506020403" pitchFamily="18" charset="0"/>
              </a:rPr>
              <a:t>Chinese </a:t>
            </a:r>
            <a:br>
              <a:rPr lang="en-US" dirty="0">
                <a:solidFill>
                  <a:schemeClr val="tx2">
                    <a:lumMod val="75000"/>
                  </a:schemeClr>
                </a:solidFill>
                <a:latin typeface="Adobe Garamond Pro Bold" panose="02020702060506020403" pitchFamily="18" charset="0"/>
              </a:rPr>
            </a:br>
            <a:r>
              <a:rPr lang="en-SG" dirty="0">
                <a:solidFill>
                  <a:schemeClr val="tx2">
                    <a:lumMod val="75000"/>
                  </a:schemeClr>
                </a:solidFill>
                <a:latin typeface="Adobe Garamond Pro Bold" panose="02020702060506020403" pitchFamily="18" charset="0"/>
              </a:rPr>
              <a:t>Food Therapy</a:t>
            </a:r>
            <a:br>
              <a:rPr lang="en-SG" dirty="0">
                <a:solidFill>
                  <a:schemeClr val="tx2">
                    <a:lumMod val="75000"/>
                  </a:schemeClr>
                </a:solidFill>
                <a:latin typeface="Adobe Garamond Pro Bold" panose="02020702060506020403" pitchFamily="18" charset="0"/>
              </a:rPr>
            </a:br>
            <a:r>
              <a:rPr lang="zh-CN" altLang="en-US" dirty="0">
                <a:latin typeface="STLiti" panose="02010800040101010101" pitchFamily="2" charset="-122"/>
                <a:ea typeface="STLiti" panose="02010800040101010101" pitchFamily="2" charset="-122"/>
                <a:cs typeface="FZKaiT-Extended" panose="03000502000000000000" pitchFamily="66" charset="-122"/>
              </a:rPr>
              <a:t>食疗</a:t>
            </a:r>
            <a:endParaRPr lang="en-US" dirty="0">
              <a:solidFill>
                <a:schemeClr val="tx2">
                  <a:lumMod val="75000"/>
                </a:schemeClr>
              </a:solidFill>
              <a:latin typeface="STLiti" panose="02010800040101010101" pitchFamily="2" charset="-122"/>
              <a:ea typeface="STLiti" panose="02010800040101010101" pitchFamily="2" charset="-122"/>
              <a:cs typeface="FZKaiT-Extended" panose="03000502000000000000" pitchFamily="66" charset="-122"/>
            </a:endParaRPr>
          </a:p>
        </p:txBody>
      </p:sp>
      <p:sp>
        <p:nvSpPr>
          <p:cNvPr id="3" name="Content Placeholder 2">
            <a:extLst>
              <a:ext uri="{FF2B5EF4-FFF2-40B4-BE49-F238E27FC236}">
                <a16:creationId xmlns:a16="http://schemas.microsoft.com/office/drawing/2014/main" id="{1BF4CB36-99CC-4B1E-8EF6-B6C6C445EF1E}"/>
              </a:ext>
            </a:extLst>
          </p:cNvPr>
          <p:cNvSpPr>
            <a:spLocks noGrp="1"/>
          </p:cNvSpPr>
          <p:nvPr>
            <p:ph idx="1"/>
          </p:nvPr>
        </p:nvSpPr>
        <p:spPr>
          <a:xfrm>
            <a:off x="4332303" y="495300"/>
            <a:ext cx="7394401" cy="5810250"/>
          </a:xfrm>
        </p:spPr>
        <p:style>
          <a:lnRef idx="2">
            <a:schemeClr val="accent2"/>
          </a:lnRef>
          <a:fillRef idx="1">
            <a:schemeClr val="lt1"/>
          </a:fillRef>
          <a:effectRef idx="0">
            <a:schemeClr val="accent2"/>
          </a:effectRef>
          <a:fontRef idx="minor">
            <a:schemeClr val="dk1"/>
          </a:fontRef>
        </p:style>
        <p:txBody>
          <a:bodyPr anchor="ctr">
            <a:normAutofit/>
          </a:bodyPr>
          <a:lstStyle/>
          <a:p>
            <a:r>
              <a:rPr lang="en-US" sz="2400" dirty="0">
                <a:solidFill>
                  <a:schemeClr val="tx2">
                    <a:lumMod val="75000"/>
                  </a:schemeClr>
                </a:solidFill>
                <a:latin typeface="Adobe Garamond Pro Bold" panose="02020702060506020403" pitchFamily="18" charset="0"/>
              </a:rPr>
              <a:t>In traditional Chinese knowledge of health, food is viewed as medicine and is used to nourish and harmonize the body, mind, and spirit. </a:t>
            </a:r>
          </a:p>
          <a:p>
            <a:r>
              <a:rPr lang="en-US" sz="2400" dirty="0">
                <a:solidFill>
                  <a:schemeClr val="tx2">
                    <a:lumMod val="75000"/>
                  </a:schemeClr>
                </a:solidFill>
                <a:latin typeface="Adobe Garamond Pro Bold" panose="02020702060506020403" pitchFamily="18" charset="0"/>
              </a:rPr>
              <a:t>All foods have a distinct energy and characteristic properties that either help to balance our bodies and make us healthy, or that create imbalances which ultimately result in sickness. </a:t>
            </a:r>
          </a:p>
          <a:p>
            <a:r>
              <a:rPr lang="en-US" sz="2400" dirty="0">
                <a:solidFill>
                  <a:schemeClr val="tx2">
                    <a:lumMod val="75000"/>
                  </a:schemeClr>
                </a:solidFill>
                <a:latin typeface="Adobe Garamond Pro Bold" panose="02020702060506020403" pitchFamily="18" charset="0"/>
              </a:rPr>
              <a:t>Understanding food energetics system: how to enjoy food; how to heal your body through what you eat. </a:t>
            </a:r>
          </a:p>
          <a:p>
            <a:endParaRPr lang="en-US" dirty="0">
              <a:solidFill>
                <a:schemeClr val="tx2">
                  <a:lumMod val="75000"/>
                </a:schemeClr>
              </a:solidFill>
            </a:endParaRPr>
          </a:p>
        </p:txBody>
      </p:sp>
    </p:spTree>
    <p:extLst>
      <p:ext uri="{BB962C8B-B14F-4D97-AF65-F5344CB8AC3E}">
        <p14:creationId xmlns:p14="http://schemas.microsoft.com/office/powerpoint/2010/main" val="3428550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DA67C-DCC0-4C45-A86D-59C618299FC5}"/>
              </a:ext>
            </a:extLst>
          </p:cNvPr>
          <p:cNvSpPr>
            <a:spLocks noGrp="1"/>
          </p:cNvSpPr>
          <p:nvPr>
            <p:ph type="title"/>
          </p:nvPr>
        </p:nvSpPr>
        <p:spPr/>
        <p:txBody>
          <a:bodyPr/>
          <a:lstStyle/>
          <a:p>
            <a:r>
              <a:rPr lang="en-US" dirty="0">
                <a:latin typeface="Adobe Garamond Pro Bold" panose="02020702060506020403" pitchFamily="18" charset="0"/>
              </a:rPr>
              <a:t>Chinese </a:t>
            </a:r>
            <a:r>
              <a:rPr lang="en-SG" dirty="0">
                <a:latin typeface="Adobe Garamond Pro Bold" panose="02020702060506020403" pitchFamily="18" charset="0"/>
              </a:rPr>
              <a:t>Food Therapy</a:t>
            </a:r>
            <a:endParaRPr lang="en-US" dirty="0"/>
          </a:p>
        </p:txBody>
      </p:sp>
      <p:sp>
        <p:nvSpPr>
          <p:cNvPr id="3" name="Content Placeholder 2">
            <a:extLst>
              <a:ext uri="{FF2B5EF4-FFF2-40B4-BE49-F238E27FC236}">
                <a16:creationId xmlns:a16="http://schemas.microsoft.com/office/drawing/2014/main" id="{88C3C0E0-B5A7-4447-AB95-6CAD0EE8EF30}"/>
              </a:ext>
            </a:extLst>
          </p:cNvPr>
          <p:cNvSpPr>
            <a:spLocks noGrp="1"/>
          </p:cNvSpPr>
          <p:nvPr>
            <p:ph idx="1"/>
          </p:nvPr>
        </p:nvSpPr>
        <p:spPr>
          <a:xfrm>
            <a:off x="2139518" y="1473693"/>
            <a:ext cx="9239683" cy="4838330"/>
          </a:xfrm>
        </p:spPr>
        <p:txBody>
          <a:bodyPr>
            <a:normAutofit fontScale="92500" lnSpcReduction="10000"/>
          </a:bodyPr>
          <a:lstStyle/>
          <a:p>
            <a:r>
              <a:rPr lang="en-US" sz="2400" dirty="0">
                <a:latin typeface="Adobe Garamond Pro Bold" panose="02020702060506020403" pitchFamily="18" charset="0"/>
              </a:rPr>
              <a:t>Harmonizing our food with nature play an important part in TCM. </a:t>
            </a:r>
          </a:p>
          <a:p>
            <a:r>
              <a:rPr lang="en-US" sz="2400" dirty="0">
                <a:latin typeface="Adobe Garamond Pro Bold" panose="02020702060506020403" pitchFamily="18" charset="0"/>
              </a:rPr>
              <a:t> For example, the “</a:t>
            </a:r>
            <a:r>
              <a:rPr lang="en-US" sz="2400" i="1" dirty="0">
                <a:latin typeface="Adobe Garamond Pro Bold" panose="02020702060506020403" pitchFamily="18" charset="0"/>
              </a:rPr>
              <a:t>Shijian </a:t>
            </a:r>
            <a:r>
              <a:rPr lang="en-US" sz="2400" i="1" dirty="0" err="1">
                <a:latin typeface="Adobe Garamond Pro Bold" panose="02020702060506020403" pitchFamily="18" charset="0"/>
              </a:rPr>
              <a:t>Bencao</a:t>
            </a:r>
            <a:r>
              <a:rPr lang="en-US" sz="2400" dirty="0">
                <a:latin typeface="Adobe Garamond Pro Bold" panose="02020702060506020403" pitchFamily="18" charset="0"/>
              </a:rPr>
              <a:t>” (Food Material Medica) lists down the various kinds of food and their corresponding health effects. For e.g., sesame can cure debility and asthenia of the viscera; aid gastrointestinal movement, promote movement of </a:t>
            </a:r>
            <a:r>
              <a:rPr lang="en-US" sz="2400" i="1" dirty="0">
                <a:latin typeface="Adobe Garamond Pro Bold" panose="02020702060506020403" pitchFamily="18" charset="0"/>
              </a:rPr>
              <a:t>Qi</a:t>
            </a:r>
            <a:r>
              <a:rPr lang="en-US" sz="2400" dirty="0">
                <a:latin typeface="Adobe Garamond Pro Bold" panose="02020702060506020403" pitchFamily="18" charset="0"/>
              </a:rPr>
              <a:t> in one’s body, clear one’s arteries, get rid of “wind” within the brain, and moisturize one’s skin. </a:t>
            </a:r>
          </a:p>
          <a:p>
            <a:r>
              <a:rPr lang="en-US" sz="2400" dirty="0">
                <a:latin typeface="Adobe Garamond Pro Bold" panose="02020702060506020403" pitchFamily="18" charset="0"/>
              </a:rPr>
              <a:t>Another example: barley can loosen one’s gastrointestinal organs, </a:t>
            </a:r>
            <a:r>
              <a:rPr lang="en-US" sz="2400" dirty="0" err="1">
                <a:latin typeface="Adobe Garamond Pro Bold" panose="02020702060506020403" pitchFamily="18" charset="0"/>
              </a:rPr>
              <a:t>harmonise</a:t>
            </a:r>
            <a:r>
              <a:rPr lang="en-US" sz="2400" dirty="0">
                <a:latin typeface="Adobe Garamond Pro Bold" panose="02020702060506020403" pitchFamily="18" charset="0"/>
              </a:rPr>
              <a:t> the </a:t>
            </a:r>
            <a:r>
              <a:rPr lang="en-US" sz="2400" i="1" dirty="0">
                <a:latin typeface="Adobe Garamond Pro Bold" panose="02020702060506020403" pitchFamily="18" charset="0"/>
              </a:rPr>
              <a:t>Qi </a:t>
            </a:r>
            <a:r>
              <a:rPr lang="en-US" sz="2400" dirty="0">
                <a:latin typeface="Adobe Garamond Pro Bold" panose="02020702060506020403" pitchFamily="18" charset="0"/>
              </a:rPr>
              <a:t>in one’s body, as well as strengthen one’s </a:t>
            </a:r>
            <a:r>
              <a:rPr lang="en-US" sz="2400" i="1" dirty="0">
                <a:latin typeface="Adobe Garamond Pro Bold" panose="02020702060506020403" pitchFamily="18" charset="0"/>
              </a:rPr>
              <a:t>Qi </a:t>
            </a:r>
            <a:r>
              <a:rPr lang="en-US" sz="2400" dirty="0">
                <a:latin typeface="Adobe Garamond Pro Bold" panose="02020702060506020403" pitchFamily="18" charset="0"/>
              </a:rPr>
              <a:t>and blood. </a:t>
            </a:r>
          </a:p>
          <a:p>
            <a:r>
              <a:rPr lang="en-US" sz="2400" dirty="0">
                <a:latin typeface="Adobe Garamond Pro Bold" panose="02020702060506020403" pitchFamily="18" charset="0"/>
              </a:rPr>
              <a:t>Walnuts, on the other hand, are good for moisturizing one’s skin, and for promoting the growth of black hair. </a:t>
            </a:r>
          </a:p>
          <a:p>
            <a:r>
              <a:rPr lang="en-US" sz="2400" dirty="0">
                <a:latin typeface="Adobe Garamond Pro Bold" panose="02020702060506020403" pitchFamily="18" charset="0"/>
              </a:rPr>
              <a:t>Eating wisely to enhance your physical health and immune system will be the advice for everybody during this epidemic crisis.</a:t>
            </a:r>
          </a:p>
          <a:p>
            <a:pPr marL="0" indent="0">
              <a:buNone/>
            </a:pPr>
            <a:r>
              <a:rPr lang="en-US" sz="2400" dirty="0">
                <a:latin typeface="Adobe Garamond Pro Bold" panose="02020702060506020403" pitchFamily="18" charset="0"/>
              </a:rPr>
              <a:t> </a:t>
            </a:r>
          </a:p>
          <a:p>
            <a:pPr marL="0" indent="0">
              <a:buNone/>
            </a:pPr>
            <a:endParaRPr lang="en-US" dirty="0"/>
          </a:p>
        </p:txBody>
      </p:sp>
    </p:spTree>
    <p:extLst>
      <p:ext uri="{BB962C8B-B14F-4D97-AF65-F5344CB8AC3E}">
        <p14:creationId xmlns:p14="http://schemas.microsoft.com/office/powerpoint/2010/main" val="2755479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6B28271E-9555-42CD-BD73-34342E2C88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accent1">
              <a:lumMod val="75000"/>
              <a:alpha val="40000"/>
            </a:schemeClr>
          </a:solidFill>
        </p:grpSpPr>
        <p:sp>
          <p:nvSpPr>
            <p:cNvPr id="9" name="Freeform 11">
              <a:extLst>
                <a:ext uri="{FF2B5EF4-FFF2-40B4-BE49-F238E27FC236}">
                  <a16:creationId xmlns:a16="http://schemas.microsoft.com/office/drawing/2014/main" id="{6BD4240E-6DDD-4EE5-A78F-73FA03FFB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0" name="Freeform 12">
              <a:extLst>
                <a:ext uri="{FF2B5EF4-FFF2-40B4-BE49-F238E27FC236}">
                  <a16:creationId xmlns:a16="http://schemas.microsoft.com/office/drawing/2014/main" id="{EF140C05-5A32-4121-BA59-39C09D2186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1" name="Freeform 13">
              <a:extLst>
                <a:ext uri="{FF2B5EF4-FFF2-40B4-BE49-F238E27FC236}">
                  <a16:creationId xmlns:a16="http://schemas.microsoft.com/office/drawing/2014/main" id="{22E56440-2EF9-456B-A139-1EE8EAD955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5" name="Freeform 14">
              <a:extLst>
                <a:ext uri="{FF2B5EF4-FFF2-40B4-BE49-F238E27FC236}">
                  <a16:creationId xmlns:a16="http://schemas.microsoft.com/office/drawing/2014/main" id="{B9475300-3C94-4891-8DC1-32A481BC9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39" name="Freeform 15">
              <a:extLst>
                <a:ext uri="{FF2B5EF4-FFF2-40B4-BE49-F238E27FC236}">
                  <a16:creationId xmlns:a16="http://schemas.microsoft.com/office/drawing/2014/main" id="{1CFB1402-A2ED-4D11-874C-0AB6FF4D28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41" name="Freeform 16">
              <a:extLst>
                <a:ext uri="{FF2B5EF4-FFF2-40B4-BE49-F238E27FC236}">
                  <a16:creationId xmlns:a16="http://schemas.microsoft.com/office/drawing/2014/main" id="{E0FE3BE1-58D7-46C0-AE4E-B175438933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43" name="Freeform 17">
              <a:extLst>
                <a:ext uri="{FF2B5EF4-FFF2-40B4-BE49-F238E27FC236}">
                  <a16:creationId xmlns:a16="http://schemas.microsoft.com/office/drawing/2014/main" id="{4498F76B-1EB5-4825-B5A5-B67DD6F8E5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45" name="Freeform 18">
              <a:extLst>
                <a:ext uri="{FF2B5EF4-FFF2-40B4-BE49-F238E27FC236}">
                  <a16:creationId xmlns:a16="http://schemas.microsoft.com/office/drawing/2014/main" id="{7E7BF4CC-6307-4B94-9A6F-13CE0FA3BF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47" name="Freeform 19">
              <a:extLst>
                <a:ext uri="{FF2B5EF4-FFF2-40B4-BE49-F238E27FC236}">
                  <a16:creationId xmlns:a16="http://schemas.microsoft.com/office/drawing/2014/main" id="{EF0043F8-898A-4BEE-8EFB-902C0EF25A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61" name="Freeform 20">
              <a:extLst>
                <a:ext uri="{FF2B5EF4-FFF2-40B4-BE49-F238E27FC236}">
                  <a16:creationId xmlns:a16="http://schemas.microsoft.com/office/drawing/2014/main" id="{CE793A4A-9FAE-4C74-904A-E586185E00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75" name="Freeform 21">
              <a:extLst>
                <a:ext uri="{FF2B5EF4-FFF2-40B4-BE49-F238E27FC236}">
                  <a16:creationId xmlns:a16="http://schemas.microsoft.com/office/drawing/2014/main" id="{4DBD540B-DF85-4B25-899B-35EC608D2E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77" name="Freeform 22">
              <a:extLst>
                <a:ext uri="{FF2B5EF4-FFF2-40B4-BE49-F238E27FC236}">
                  <a16:creationId xmlns:a16="http://schemas.microsoft.com/office/drawing/2014/main" id="{3753F73A-23B3-4FAA-A620-BD721A126B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Group 25">
            <a:extLst>
              <a:ext uri="{FF2B5EF4-FFF2-40B4-BE49-F238E27FC236}">
                <a16:creationId xmlns:a16="http://schemas.microsoft.com/office/drawing/2014/main" id="{8267D78B-5467-413E-AA16-317DC14DED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30"/>
            <a:ext cx="2356675" cy="6853284"/>
            <a:chOff x="6627813" y="195452"/>
            <a:chExt cx="1952625" cy="5678299"/>
          </a:xfrm>
          <a:solidFill>
            <a:schemeClr val="accent1"/>
          </a:solidFill>
        </p:grpSpPr>
        <p:sp>
          <p:nvSpPr>
            <p:cNvPr id="78" name="Freeform 27">
              <a:extLst>
                <a:ext uri="{FF2B5EF4-FFF2-40B4-BE49-F238E27FC236}">
                  <a16:creationId xmlns:a16="http://schemas.microsoft.com/office/drawing/2014/main" id="{DB4FB125-4A45-46ED-BB4C-57BB75D98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79" name="Freeform 28">
              <a:extLst>
                <a:ext uri="{FF2B5EF4-FFF2-40B4-BE49-F238E27FC236}">
                  <a16:creationId xmlns:a16="http://schemas.microsoft.com/office/drawing/2014/main" id="{E3598A84-A979-4879-8893-B8318DCE66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80" name="Freeform 29">
              <a:extLst>
                <a:ext uri="{FF2B5EF4-FFF2-40B4-BE49-F238E27FC236}">
                  <a16:creationId xmlns:a16="http://schemas.microsoft.com/office/drawing/2014/main" id="{112EB207-FB2F-4573-8255-F21ADC664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81" name="Freeform 30">
              <a:extLst>
                <a:ext uri="{FF2B5EF4-FFF2-40B4-BE49-F238E27FC236}">
                  <a16:creationId xmlns:a16="http://schemas.microsoft.com/office/drawing/2014/main" id="{A3484ADB-0708-464C-8AED-81B67BE55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82" name="Freeform 31">
              <a:extLst>
                <a:ext uri="{FF2B5EF4-FFF2-40B4-BE49-F238E27FC236}">
                  <a16:creationId xmlns:a16="http://schemas.microsoft.com/office/drawing/2014/main" id="{1266C770-33FF-4943-AACF-26ABEE311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83" name="Freeform 32">
              <a:extLst>
                <a:ext uri="{FF2B5EF4-FFF2-40B4-BE49-F238E27FC236}">
                  <a16:creationId xmlns:a16="http://schemas.microsoft.com/office/drawing/2014/main" id="{C2F7E316-AFCD-45C6-B641-0EBDF4737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84" name="Freeform 33">
              <a:extLst>
                <a:ext uri="{FF2B5EF4-FFF2-40B4-BE49-F238E27FC236}">
                  <a16:creationId xmlns:a16="http://schemas.microsoft.com/office/drawing/2014/main" id="{CF53548F-37E3-4E7B-96DD-FDB6DB7C04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85" name="Freeform 34">
              <a:extLst>
                <a:ext uri="{FF2B5EF4-FFF2-40B4-BE49-F238E27FC236}">
                  <a16:creationId xmlns:a16="http://schemas.microsoft.com/office/drawing/2014/main" id="{15551288-4951-4542-8F8C-47E81FEE2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86" name="Freeform 35">
              <a:extLst>
                <a:ext uri="{FF2B5EF4-FFF2-40B4-BE49-F238E27FC236}">
                  <a16:creationId xmlns:a16="http://schemas.microsoft.com/office/drawing/2014/main" id="{F7A81699-A895-4857-971F-AF0BB39B6E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87" name="Freeform 36">
              <a:extLst>
                <a:ext uri="{FF2B5EF4-FFF2-40B4-BE49-F238E27FC236}">
                  <a16:creationId xmlns:a16="http://schemas.microsoft.com/office/drawing/2014/main" id="{0FB9E957-B609-48F1-A907-D42E8CC60E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88" name="Freeform 37">
              <a:extLst>
                <a:ext uri="{FF2B5EF4-FFF2-40B4-BE49-F238E27FC236}">
                  <a16:creationId xmlns:a16="http://schemas.microsoft.com/office/drawing/2014/main" id="{1DB202BD-DA2A-42A1-979D-E66957BD0E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89" name="Freeform 38">
              <a:extLst>
                <a:ext uri="{FF2B5EF4-FFF2-40B4-BE49-F238E27FC236}">
                  <a16:creationId xmlns:a16="http://schemas.microsoft.com/office/drawing/2014/main" id="{B56C813B-29AB-460E-A49D-A44263DBD5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Rectangle 39">
            <a:extLst>
              <a:ext uri="{FF2B5EF4-FFF2-40B4-BE49-F238E27FC236}">
                <a16:creationId xmlns:a16="http://schemas.microsoft.com/office/drawing/2014/main" id="{02C63E57-6267-4B3F-B340-7BB32196E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2" name="Freeform 11">
            <a:extLst>
              <a:ext uri="{FF2B5EF4-FFF2-40B4-BE49-F238E27FC236}">
                <a16:creationId xmlns:a16="http://schemas.microsoft.com/office/drawing/2014/main" id="{9B69918D-3001-4338-8904-380A53B2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4" name="Rectangle 43">
            <a:extLst>
              <a:ext uri="{FF2B5EF4-FFF2-40B4-BE49-F238E27FC236}">
                <a16:creationId xmlns:a16="http://schemas.microsoft.com/office/drawing/2014/main" id="{AFC5700F-7321-4B30-B1DC-BC4F2165B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6" name="Freeform 11">
            <a:extLst>
              <a:ext uri="{FF2B5EF4-FFF2-40B4-BE49-F238E27FC236}">
                <a16:creationId xmlns:a16="http://schemas.microsoft.com/office/drawing/2014/main" id="{8F50300C-C744-4948-BE34-534215C74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645704"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pic>
        <p:nvPicPr>
          <p:cNvPr id="7" name="Content Placeholder 6" descr="A red apple&#10;&#10;Description automatically generated">
            <a:extLst>
              <a:ext uri="{FF2B5EF4-FFF2-40B4-BE49-F238E27FC236}">
                <a16:creationId xmlns:a16="http://schemas.microsoft.com/office/drawing/2014/main" id="{7C2C4887-595A-45B8-BFBC-B714FFB56983}"/>
              </a:ext>
            </a:extLst>
          </p:cNvPr>
          <p:cNvPicPr>
            <a:picLocks noGrp="1" noChangeAspect="1"/>
          </p:cNvPicPr>
          <p:nvPr>
            <p:ph sz="half" idx="2"/>
          </p:nvPr>
        </p:nvPicPr>
        <p:blipFill rotWithShape="1">
          <a:blip r:embed="rId2"/>
          <a:srcRect l="18800" r="9549"/>
          <a:stretch/>
        </p:blipFill>
        <p:spPr>
          <a:xfrm>
            <a:off x="20" y="1731"/>
            <a:ext cx="4655830" cy="6858000"/>
          </a:xfrm>
          <a:prstGeom prst="rect">
            <a:avLst/>
          </a:prstGeom>
        </p:spPr>
      </p:pic>
      <p:grpSp>
        <p:nvGrpSpPr>
          <p:cNvPr id="48" name="Group 47">
            <a:extLst>
              <a:ext uri="{FF2B5EF4-FFF2-40B4-BE49-F238E27FC236}">
                <a16:creationId xmlns:a16="http://schemas.microsoft.com/office/drawing/2014/main" id="{3EF50F21-ED59-4E25-B7BC-73AD45B395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54305" y="228600"/>
            <a:ext cx="2851523" cy="6638625"/>
            <a:chOff x="2487613" y="285750"/>
            <a:chExt cx="2428875" cy="5654676"/>
          </a:xfrm>
          <a:solidFill>
            <a:schemeClr val="accent1">
              <a:lumMod val="75000"/>
              <a:alpha val="40000"/>
            </a:schemeClr>
          </a:solidFill>
        </p:grpSpPr>
        <p:sp>
          <p:nvSpPr>
            <p:cNvPr id="49" name="Freeform 11">
              <a:extLst>
                <a:ext uri="{FF2B5EF4-FFF2-40B4-BE49-F238E27FC236}">
                  <a16:creationId xmlns:a16="http://schemas.microsoft.com/office/drawing/2014/main" id="{B4BBD743-AED0-444D-9902-8DB24436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50" name="Freeform 12">
              <a:extLst>
                <a:ext uri="{FF2B5EF4-FFF2-40B4-BE49-F238E27FC236}">
                  <a16:creationId xmlns:a16="http://schemas.microsoft.com/office/drawing/2014/main" id="{AD54B70A-5178-48BC-B033-10C4CA75E2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51" name="Freeform 13">
              <a:extLst>
                <a:ext uri="{FF2B5EF4-FFF2-40B4-BE49-F238E27FC236}">
                  <a16:creationId xmlns:a16="http://schemas.microsoft.com/office/drawing/2014/main" id="{20FBEA6E-CA5E-44BD-B307-ABC9ECECFB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52" name="Freeform 14">
              <a:extLst>
                <a:ext uri="{FF2B5EF4-FFF2-40B4-BE49-F238E27FC236}">
                  <a16:creationId xmlns:a16="http://schemas.microsoft.com/office/drawing/2014/main" id="{D99675B1-DB47-4C3A-AB88-AAFF5D482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53" name="Freeform 15">
              <a:extLst>
                <a:ext uri="{FF2B5EF4-FFF2-40B4-BE49-F238E27FC236}">
                  <a16:creationId xmlns:a16="http://schemas.microsoft.com/office/drawing/2014/main" id="{E31454EC-7A3E-4AC8-AABC-52AA6AA7E8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54" name="Freeform 16">
              <a:extLst>
                <a:ext uri="{FF2B5EF4-FFF2-40B4-BE49-F238E27FC236}">
                  <a16:creationId xmlns:a16="http://schemas.microsoft.com/office/drawing/2014/main" id="{3109BB6F-A346-49B5-82E9-F2650BBF1B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55" name="Freeform 17">
              <a:extLst>
                <a:ext uri="{FF2B5EF4-FFF2-40B4-BE49-F238E27FC236}">
                  <a16:creationId xmlns:a16="http://schemas.microsoft.com/office/drawing/2014/main" id="{F81FA27F-C104-4E7D-BE92-7A2811CDD4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56" name="Freeform 18">
              <a:extLst>
                <a:ext uri="{FF2B5EF4-FFF2-40B4-BE49-F238E27FC236}">
                  <a16:creationId xmlns:a16="http://schemas.microsoft.com/office/drawing/2014/main" id="{B677B330-FB3E-4C6C-919C-12B90BE61F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57" name="Freeform 19">
              <a:extLst>
                <a:ext uri="{FF2B5EF4-FFF2-40B4-BE49-F238E27FC236}">
                  <a16:creationId xmlns:a16="http://schemas.microsoft.com/office/drawing/2014/main" id="{6BE1B8BD-E8A5-4794-81A6-F0AC9F3C9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58" name="Freeform 20">
              <a:extLst>
                <a:ext uri="{FF2B5EF4-FFF2-40B4-BE49-F238E27FC236}">
                  <a16:creationId xmlns:a16="http://schemas.microsoft.com/office/drawing/2014/main" id="{18C329D0-2CD6-440D-8585-7BE8A81357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59" name="Freeform 21">
              <a:extLst>
                <a:ext uri="{FF2B5EF4-FFF2-40B4-BE49-F238E27FC236}">
                  <a16:creationId xmlns:a16="http://schemas.microsoft.com/office/drawing/2014/main" id="{DD7E021D-22D7-42E8-9DDE-FF9AB9482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60" name="Freeform 22">
              <a:extLst>
                <a:ext uri="{FF2B5EF4-FFF2-40B4-BE49-F238E27FC236}">
                  <a16:creationId xmlns:a16="http://schemas.microsoft.com/office/drawing/2014/main" id="{7E3DAB05-2B17-4064-B002-E9BCAFE084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62" name="Group 61">
            <a:extLst>
              <a:ext uri="{FF2B5EF4-FFF2-40B4-BE49-F238E27FC236}">
                <a16:creationId xmlns:a16="http://schemas.microsoft.com/office/drawing/2014/main" id="{672F9DC4-C2C4-43CF-9C2C-2EE1826F77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1520" y="-30"/>
            <a:ext cx="2356675" cy="6853284"/>
            <a:chOff x="6627813" y="195452"/>
            <a:chExt cx="1952625" cy="5678299"/>
          </a:xfrm>
          <a:solidFill>
            <a:schemeClr val="accent1"/>
          </a:solidFill>
        </p:grpSpPr>
        <p:sp>
          <p:nvSpPr>
            <p:cNvPr id="63" name="Freeform 27">
              <a:extLst>
                <a:ext uri="{FF2B5EF4-FFF2-40B4-BE49-F238E27FC236}">
                  <a16:creationId xmlns:a16="http://schemas.microsoft.com/office/drawing/2014/main" id="{4E0064C5-2224-49BF-884A-D0118AEAB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64" name="Freeform 28">
              <a:extLst>
                <a:ext uri="{FF2B5EF4-FFF2-40B4-BE49-F238E27FC236}">
                  <a16:creationId xmlns:a16="http://schemas.microsoft.com/office/drawing/2014/main" id="{0D33309E-8132-42DA-B37B-4CAF0F6D1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65" name="Freeform 29">
              <a:extLst>
                <a:ext uri="{FF2B5EF4-FFF2-40B4-BE49-F238E27FC236}">
                  <a16:creationId xmlns:a16="http://schemas.microsoft.com/office/drawing/2014/main" id="{739DA087-BAEC-4E31-946D-3BA859C62E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66" name="Freeform 30">
              <a:extLst>
                <a:ext uri="{FF2B5EF4-FFF2-40B4-BE49-F238E27FC236}">
                  <a16:creationId xmlns:a16="http://schemas.microsoft.com/office/drawing/2014/main" id="{395F1535-595E-4F4C-BEC0-F2EA90625D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67" name="Freeform 31">
              <a:extLst>
                <a:ext uri="{FF2B5EF4-FFF2-40B4-BE49-F238E27FC236}">
                  <a16:creationId xmlns:a16="http://schemas.microsoft.com/office/drawing/2014/main" id="{FFFD4D55-2142-47EB-B7EB-5C049C731E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68" name="Freeform 32">
              <a:extLst>
                <a:ext uri="{FF2B5EF4-FFF2-40B4-BE49-F238E27FC236}">
                  <a16:creationId xmlns:a16="http://schemas.microsoft.com/office/drawing/2014/main" id="{22CAF07E-CB2F-438A-AD2E-86E3A409B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69" name="Freeform 33">
              <a:extLst>
                <a:ext uri="{FF2B5EF4-FFF2-40B4-BE49-F238E27FC236}">
                  <a16:creationId xmlns:a16="http://schemas.microsoft.com/office/drawing/2014/main" id="{148C41FD-1EDA-45D8-AAA4-E79A76198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70" name="Freeform 34">
              <a:extLst>
                <a:ext uri="{FF2B5EF4-FFF2-40B4-BE49-F238E27FC236}">
                  <a16:creationId xmlns:a16="http://schemas.microsoft.com/office/drawing/2014/main" id="{3D1F13F1-22C7-4224-85FE-622B9F3C9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71" name="Freeform 35">
              <a:extLst>
                <a:ext uri="{FF2B5EF4-FFF2-40B4-BE49-F238E27FC236}">
                  <a16:creationId xmlns:a16="http://schemas.microsoft.com/office/drawing/2014/main" id="{0AD99730-19F0-4DB7-8108-25AF31361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72" name="Freeform 36">
              <a:extLst>
                <a:ext uri="{FF2B5EF4-FFF2-40B4-BE49-F238E27FC236}">
                  <a16:creationId xmlns:a16="http://schemas.microsoft.com/office/drawing/2014/main" id="{143A6D61-3504-4654-982B-80B7F0B5B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73" name="Freeform 37">
              <a:extLst>
                <a:ext uri="{FF2B5EF4-FFF2-40B4-BE49-F238E27FC236}">
                  <a16:creationId xmlns:a16="http://schemas.microsoft.com/office/drawing/2014/main" id="{990038CA-7285-43A9-A8FE-30824AC14B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74" name="Freeform 38">
              <a:extLst>
                <a:ext uri="{FF2B5EF4-FFF2-40B4-BE49-F238E27FC236}">
                  <a16:creationId xmlns:a16="http://schemas.microsoft.com/office/drawing/2014/main" id="{0346AEBE-37DC-4BAB-B50D-E0D7638434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 name="Title 3">
            <a:extLst>
              <a:ext uri="{FF2B5EF4-FFF2-40B4-BE49-F238E27FC236}">
                <a16:creationId xmlns:a16="http://schemas.microsoft.com/office/drawing/2014/main" id="{95E31AB0-4586-4CB6-B0C8-489B73D4587C}"/>
              </a:ext>
            </a:extLst>
          </p:cNvPr>
          <p:cNvSpPr>
            <a:spLocks noGrp="1"/>
          </p:cNvSpPr>
          <p:nvPr>
            <p:ph type="title"/>
          </p:nvPr>
        </p:nvSpPr>
        <p:spPr>
          <a:xfrm>
            <a:off x="6483096" y="624110"/>
            <a:ext cx="5021516" cy="1280890"/>
          </a:xfrm>
        </p:spPr>
        <p:txBody>
          <a:bodyPr vert="horz" lIns="91440" tIns="45720" rIns="91440" bIns="45720" rtlCol="0" anchor="t">
            <a:normAutofit/>
          </a:bodyPr>
          <a:lstStyle/>
          <a:p>
            <a:r>
              <a:rPr lang="en-US" dirty="0">
                <a:latin typeface="Cooper Std Black" panose="0208090304030B020404" pitchFamily="18" charset="0"/>
              </a:rPr>
              <a:t>Food Therapy</a:t>
            </a:r>
          </a:p>
        </p:txBody>
      </p:sp>
      <p:sp>
        <p:nvSpPr>
          <p:cNvPr id="76" name="Rectangle 75">
            <a:extLst>
              <a:ext uri="{FF2B5EF4-FFF2-40B4-BE49-F238E27FC236}">
                <a16:creationId xmlns:a16="http://schemas.microsoft.com/office/drawing/2014/main" id="{6CA72FCB-DBCC-435A-838B-682978F479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828F29C-F000-427B-ABB5-F220E7326D57}"/>
              </a:ext>
            </a:extLst>
          </p:cNvPr>
          <p:cNvSpPr>
            <a:spLocks noGrp="1"/>
          </p:cNvSpPr>
          <p:nvPr>
            <p:ph sz="half" idx="1"/>
          </p:nvPr>
        </p:nvSpPr>
        <p:spPr>
          <a:xfrm>
            <a:off x="6438191" y="2133600"/>
            <a:ext cx="5066419" cy="3777622"/>
          </a:xfrm>
        </p:spPr>
        <p:txBody>
          <a:bodyPr vert="horz" lIns="91440" tIns="45720" rIns="91440" bIns="45720" rtlCol="0">
            <a:normAutofit/>
          </a:bodyPr>
          <a:lstStyle/>
          <a:p>
            <a:r>
              <a:rPr lang="en-US" sz="2400" dirty="0">
                <a:latin typeface="Adobe Garamond Pro Bold" panose="02020702060506020403" pitchFamily="18" charset="0"/>
              </a:rPr>
              <a:t>As food is also medicine, many herbal formulas contain food elements. </a:t>
            </a:r>
          </a:p>
          <a:p>
            <a:r>
              <a:rPr lang="en-US" sz="2400" dirty="0">
                <a:latin typeface="Adobe Garamond Pro Bold" panose="02020702060506020403" pitchFamily="18" charset="0"/>
              </a:rPr>
              <a:t>E.g. spring allergies can be treated with beet top tea; </a:t>
            </a:r>
          </a:p>
          <a:p>
            <a:r>
              <a:rPr lang="en-US" altLang="zh-CN" sz="2400" dirty="0">
                <a:latin typeface="Adobe Garamond Pro Bold" panose="02020702060506020403" pitchFamily="18" charset="0"/>
              </a:rPr>
              <a:t>H</a:t>
            </a:r>
            <a:r>
              <a:rPr lang="en-US" sz="2400" dirty="0">
                <a:latin typeface="Adobe Garamond Pro Bold" panose="02020702060506020403" pitchFamily="18" charset="0"/>
              </a:rPr>
              <a:t>eadaches may be alleviated by drinking chrysanthemum tea and eating ginger, garlic and black mushrooms.</a:t>
            </a:r>
          </a:p>
          <a:p>
            <a:endParaRPr lang="en-US" dirty="0"/>
          </a:p>
        </p:txBody>
      </p:sp>
    </p:spTree>
    <p:extLst>
      <p:ext uri="{BB962C8B-B14F-4D97-AF65-F5344CB8AC3E}">
        <p14:creationId xmlns:p14="http://schemas.microsoft.com/office/powerpoint/2010/main" val="3393209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11" name="Picture 10" descr="A person looking at the camera&#10;&#10;Description generated with very high confidence">
            <a:extLst>
              <a:ext uri="{FF2B5EF4-FFF2-40B4-BE49-F238E27FC236}">
                <a16:creationId xmlns:a16="http://schemas.microsoft.com/office/drawing/2014/main" id="{26C22AAF-F345-40CE-ABE1-34B4D88BA2AA}"/>
              </a:ext>
            </a:extLst>
          </p:cNvPr>
          <p:cNvPicPr>
            <a:picLocks noChangeAspect="1"/>
          </p:cNvPicPr>
          <p:nvPr/>
        </p:nvPicPr>
        <p:blipFill rotWithShape="1">
          <a:blip r:embed="rId2"/>
          <a:srcRect r="3" b="3114"/>
          <a:stretch/>
        </p:blipFill>
        <p:spPr>
          <a:xfrm>
            <a:off x="20" y="10"/>
            <a:ext cx="2725091" cy="3428990"/>
          </a:xfrm>
          <a:prstGeom prst="rect">
            <a:avLst/>
          </a:prstGeom>
        </p:spPr>
      </p:pic>
      <p:sp>
        <p:nvSpPr>
          <p:cNvPr id="4" name="Title 3">
            <a:extLst>
              <a:ext uri="{FF2B5EF4-FFF2-40B4-BE49-F238E27FC236}">
                <a16:creationId xmlns:a16="http://schemas.microsoft.com/office/drawing/2014/main" id="{E0E919A6-6239-40F1-93A6-DD9AFD648995}"/>
              </a:ext>
            </a:extLst>
          </p:cNvPr>
          <p:cNvSpPr>
            <a:spLocks noGrp="1"/>
          </p:cNvSpPr>
          <p:nvPr>
            <p:ph type="title"/>
          </p:nvPr>
        </p:nvSpPr>
        <p:spPr>
          <a:xfrm>
            <a:off x="4659519" y="624110"/>
            <a:ext cx="7064577" cy="726377"/>
          </a:xfrm>
        </p:spPr>
        <p:txBody>
          <a:bodyPr vert="horz" lIns="91440" tIns="45720" rIns="91440" bIns="45720" rtlCol="0" anchor="t">
            <a:normAutofit fontScale="90000"/>
          </a:bodyPr>
          <a:lstStyle/>
          <a:p>
            <a:r>
              <a:rPr lang="en-US" b="1" dirty="0">
                <a:latin typeface="Cooper Std Black" panose="0208090304030B020404" pitchFamily="18" charset="0"/>
              </a:rPr>
              <a:t>Reflections for Covit-19</a:t>
            </a:r>
            <a:br>
              <a:rPr lang="en-US" dirty="0"/>
            </a:br>
            <a:endParaRPr lang="en-US" dirty="0">
              <a:latin typeface="Adobe Garamond Pro Bold" panose="02020702060506020403" pitchFamily="18" charset="0"/>
            </a:endParaRPr>
          </a:p>
        </p:txBody>
      </p:sp>
      <p:sp>
        <p:nvSpPr>
          <p:cNvPr id="5" name="Content Placeholder 4">
            <a:extLst>
              <a:ext uri="{FF2B5EF4-FFF2-40B4-BE49-F238E27FC236}">
                <a16:creationId xmlns:a16="http://schemas.microsoft.com/office/drawing/2014/main" id="{04C9C3F6-0260-4CEA-A8CC-3CC831E5B0BB}"/>
              </a:ext>
            </a:extLst>
          </p:cNvPr>
          <p:cNvSpPr>
            <a:spLocks noGrp="1"/>
          </p:cNvSpPr>
          <p:nvPr>
            <p:ph sz="half" idx="1"/>
          </p:nvPr>
        </p:nvSpPr>
        <p:spPr>
          <a:xfrm>
            <a:off x="3533776" y="1704975"/>
            <a:ext cx="8187468" cy="4824913"/>
          </a:xfrm>
        </p:spPr>
        <p:txBody>
          <a:bodyPr vert="horz" lIns="91440" tIns="45720" rIns="91440" bIns="45720" rtlCol="0">
            <a:normAutofit fontScale="92500"/>
          </a:bodyPr>
          <a:lstStyle/>
          <a:p>
            <a:r>
              <a:rPr lang="en-US" sz="2600" dirty="0">
                <a:latin typeface="Times New Roman" panose="02020603050405020304" pitchFamily="18" charset="0"/>
                <a:cs typeface="Times New Roman" panose="02020603050405020304" pitchFamily="18" charset="0"/>
              </a:rPr>
              <a:t>In 2015’s Nobel Prize awards for Physiology and Medicine, a manuscript by fourth-century Chinese physician and herbalist Ge Hong </a:t>
            </a:r>
            <a:r>
              <a:rPr lang="zh-CN" altLang="en-US" sz="2600" dirty="0">
                <a:latin typeface="STKaiti" panose="02010600040101010101" pitchFamily="2" charset="-122"/>
                <a:ea typeface="STKaiti" panose="02010600040101010101" pitchFamily="2" charset="-122"/>
                <a:cs typeface="Times New Roman" panose="02020603050405020304" pitchFamily="18" charset="0"/>
              </a:rPr>
              <a:t>葛洪</a:t>
            </a:r>
            <a:r>
              <a:rPr lang="en-US" sz="2600" dirty="0">
                <a:latin typeface="Times New Roman" panose="02020603050405020304" pitchFamily="18" charset="0"/>
                <a:cs typeface="Times New Roman" panose="02020603050405020304" pitchFamily="18" charset="0"/>
              </a:rPr>
              <a:t>, the </a:t>
            </a:r>
            <a:r>
              <a:rPr lang="en-US" sz="2600" b="1" i="1" dirty="0">
                <a:solidFill>
                  <a:schemeClr val="accent1"/>
                </a:solidFill>
                <a:latin typeface="Times New Roman" panose="02020603050405020304" pitchFamily="18" charset="0"/>
                <a:cs typeface="Times New Roman" panose="02020603050405020304" pitchFamily="18" charset="0"/>
              </a:rPr>
              <a:t>Handbook of Prescriptions for Emergencies</a:t>
            </a:r>
            <a:r>
              <a:rPr lang="en-US" sz="2600" i="1" dirty="0">
                <a:latin typeface="Times New Roman" panose="02020603050405020304" pitchFamily="18"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which included a passage on how to treat malaria with an extract made from the sweet wormwood shrub </a:t>
            </a:r>
            <a:r>
              <a:rPr lang="en-US" sz="2600" b="1" i="1" dirty="0">
                <a:latin typeface="Times New Roman" panose="02020603050405020304" pitchFamily="18" charset="0"/>
                <a:cs typeface="Times New Roman" panose="02020603050405020304" pitchFamily="18" charset="0"/>
              </a:rPr>
              <a:t>Artemisia </a:t>
            </a:r>
            <a:r>
              <a:rPr lang="en-US" sz="2600" b="1" i="1" dirty="0" err="1">
                <a:latin typeface="Times New Roman" panose="02020603050405020304" pitchFamily="18" charset="0"/>
                <a:cs typeface="Times New Roman" panose="02020603050405020304" pitchFamily="18" charset="0"/>
              </a:rPr>
              <a:t>Annua</a:t>
            </a:r>
            <a:r>
              <a:rPr lang="en-US" sz="2600" b="1"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was credited for providing a key insight into an anti-malaria drug. </a:t>
            </a:r>
          </a:p>
          <a:p>
            <a:r>
              <a:rPr lang="en-US" sz="2600" dirty="0">
                <a:latin typeface="Times New Roman" panose="02020603050405020304" pitchFamily="18" charset="0"/>
                <a:cs typeface="Times New Roman" panose="02020603050405020304" pitchFamily="18" charset="0"/>
              </a:rPr>
              <a:t>It was the uncovering of this ancient Chinese text that led a contemporary Chinese scientist, Professor Tu </a:t>
            </a:r>
            <a:r>
              <a:rPr lang="en-US" sz="2600" dirty="0" err="1">
                <a:latin typeface="Times New Roman" panose="02020603050405020304" pitchFamily="18" charset="0"/>
                <a:cs typeface="Times New Roman" panose="02020603050405020304" pitchFamily="18" charset="0"/>
              </a:rPr>
              <a:t>Youyou</a:t>
            </a:r>
            <a:r>
              <a:rPr lang="en-US" sz="2600" dirty="0">
                <a:latin typeface="Times New Roman" panose="02020603050405020304" pitchFamily="18" charset="0"/>
                <a:cs typeface="Times New Roman" panose="02020603050405020304" pitchFamily="18" charset="0"/>
              </a:rPr>
              <a:t>, to the discovery of how to make useful quantities of the drug artemisinin, which has since saved hundreds of thousands of children who would have otherwise died from malaria. </a:t>
            </a:r>
          </a:p>
          <a:p>
            <a:endParaRPr lang="en-US" dirty="0"/>
          </a:p>
        </p:txBody>
      </p:sp>
      <p:pic>
        <p:nvPicPr>
          <p:cNvPr id="8" name="Content Placeholder 7" descr="A green plant in a forest&#10;&#10;Description generated with very high confidence">
            <a:extLst>
              <a:ext uri="{FF2B5EF4-FFF2-40B4-BE49-F238E27FC236}">
                <a16:creationId xmlns:a16="http://schemas.microsoft.com/office/drawing/2014/main" id="{37341B7F-5300-4576-8126-1DB58183180D}"/>
              </a:ext>
            </a:extLst>
          </p:cNvPr>
          <p:cNvPicPr>
            <a:picLocks noGrp="1" noChangeAspect="1"/>
          </p:cNvPicPr>
          <p:nvPr>
            <p:ph sz="half" idx="2"/>
          </p:nvPr>
        </p:nvPicPr>
        <p:blipFill rotWithShape="1">
          <a:blip r:embed="rId3"/>
          <a:srcRect r="1" b="5683"/>
          <a:stretch/>
        </p:blipFill>
        <p:spPr>
          <a:xfrm>
            <a:off x="20" y="3429000"/>
            <a:ext cx="2717581" cy="3429000"/>
          </a:xfrm>
          <a:prstGeom prst="rect">
            <a:avLst/>
          </a:prstGeom>
        </p:spPr>
      </p:pic>
      <p:sp>
        <p:nvSpPr>
          <p:cNvPr id="2" name="TextBox 1">
            <a:extLst>
              <a:ext uri="{FF2B5EF4-FFF2-40B4-BE49-F238E27FC236}">
                <a16:creationId xmlns:a16="http://schemas.microsoft.com/office/drawing/2014/main" id="{B0CE9DE9-AC59-4237-BDE1-FBF19F969A0E}"/>
              </a:ext>
            </a:extLst>
          </p:cNvPr>
          <p:cNvSpPr txBox="1"/>
          <p:nvPr/>
        </p:nvSpPr>
        <p:spPr>
          <a:xfrm>
            <a:off x="190500" y="2952750"/>
            <a:ext cx="2200275" cy="369332"/>
          </a:xfrm>
          <a:prstGeom prst="rect">
            <a:avLst/>
          </a:prstGeom>
          <a:noFill/>
        </p:spPr>
        <p:txBody>
          <a:bodyPr wrap="square" rtlCol="0">
            <a:spAutoFit/>
          </a:bodyPr>
          <a:lstStyle/>
          <a:p>
            <a:r>
              <a:rPr lang="en-US" b="1" dirty="0">
                <a:solidFill>
                  <a:schemeClr val="bg1"/>
                </a:solidFill>
              </a:rPr>
              <a:t>Tu </a:t>
            </a:r>
            <a:r>
              <a:rPr lang="en-US" b="1" dirty="0" err="1">
                <a:solidFill>
                  <a:schemeClr val="bg1"/>
                </a:solidFill>
              </a:rPr>
              <a:t>Youyou</a:t>
            </a:r>
            <a:r>
              <a:rPr lang="en-US" b="1" dirty="0">
                <a:solidFill>
                  <a:schemeClr val="bg1"/>
                </a:solidFill>
              </a:rPr>
              <a:t> </a:t>
            </a:r>
            <a:r>
              <a:rPr lang="ja-JP" altLang="en-US" b="1" dirty="0">
                <a:solidFill>
                  <a:schemeClr val="bg1"/>
                </a:solidFill>
              </a:rPr>
              <a:t>屠呦呦</a:t>
            </a:r>
            <a:endParaRPr lang="en-US" b="1" dirty="0">
              <a:solidFill>
                <a:schemeClr val="bg1"/>
              </a:solidFill>
            </a:endParaRPr>
          </a:p>
        </p:txBody>
      </p:sp>
    </p:spTree>
    <p:extLst>
      <p:ext uri="{BB962C8B-B14F-4D97-AF65-F5344CB8AC3E}">
        <p14:creationId xmlns:p14="http://schemas.microsoft.com/office/powerpoint/2010/main" val="2903572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166BF9EE-F7AC-4FA5-AC7E-001B3A642F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2" name="Freeform 11">
              <a:extLst>
                <a:ext uri="{FF2B5EF4-FFF2-40B4-BE49-F238E27FC236}">
                  <a16:creationId xmlns:a16="http://schemas.microsoft.com/office/drawing/2014/main" id="{3B48D182-44E3-4D8B-ACEF-F1A900BE4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3" name="Freeform 12">
              <a:extLst>
                <a:ext uri="{FF2B5EF4-FFF2-40B4-BE49-F238E27FC236}">
                  <a16:creationId xmlns:a16="http://schemas.microsoft.com/office/drawing/2014/main" id="{355A535A-A489-477F-A314-593AA8CAF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4" name="Freeform 13">
              <a:extLst>
                <a:ext uri="{FF2B5EF4-FFF2-40B4-BE49-F238E27FC236}">
                  <a16:creationId xmlns:a16="http://schemas.microsoft.com/office/drawing/2014/main" id="{954C2D4C-FD83-4EF4-9312-04442ABD6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5" name="Freeform 14">
              <a:extLst>
                <a:ext uri="{FF2B5EF4-FFF2-40B4-BE49-F238E27FC236}">
                  <a16:creationId xmlns:a16="http://schemas.microsoft.com/office/drawing/2014/main" id="{C20701C2-CD9A-4698-BC97-E1085820C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6" name="Freeform 15">
              <a:extLst>
                <a:ext uri="{FF2B5EF4-FFF2-40B4-BE49-F238E27FC236}">
                  <a16:creationId xmlns:a16="http://schemas.microsoft.com/office/drawing/2014/main" id="{62575C35-466F-42AE-87A1-D691849AB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7" name="Freeform 16">
              <a:extLst>
                <a:ext uri="{FF2B5EF4-FFF2-40B4-BE49-F238E27FC236}">
                  <a16:creationId xmlns:a16="http://schemas.microsoft.com/office/drawing/2014/main" id="{58236F37-6119-45AC-80A0-CD2C311B5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8" name="Freeform 17">
              <a:extLst>
                <a:ext uri="{FF2B5EF4-FFF2-40B4-BE49-F238E27FC236}">
                  <a16:creationId xmlns:a16="http://schemas.microsoft.com/office/drawing/2014/main" id="{F3FDD799-39FE-4D6F-9A64-2F472B2150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9" name="Freeform 18">
              <a:extLst>
                <a:ext uri="{FF2B5EF4-FFF2-40B4-BE49-F238E27FC236}">
                  <a16:creationId xmlns:a16="http://schemas.microsoft.com/office/drawing/2014/main" id="{9820D241-1D49-442C-A95A-00BC1BF9E2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0" name="Freeform 19">
              <a:extLst>
                <a:ext uri="{FF2B5EF4-FFF2-40B4-BE49-F238E27FC236}">
                  <a16:creationId xmlns:a16="http://schemas.microsoft.com/office/drawing/2014/main" id="{EBC2197C-B383-4866-8ABD-74222400B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1" name="Freeform 20">
              <a:extLst>
                <a:ext uri="{FF2B5EF4-FFF2-40B4-BE49-F238E27FC236}">
                  <a16:creationId xmlns:a16="http://schemas.microsoft.com/office/drawing/2014/main" id="{404B06AA-FC93-4471-9DE4-56A401E70A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 name="Freeform 21">
              <a:extLst>
                <a:ext uri="{FF2B5EF4-FFF2-40B4-BE49-F238E27FC236}">
                  <a16:creationId xmlns:a16="http://schemas.microsoft.com/office/drawing/2014/main" id="{E580600C-013F-4FAF-8FB7-4CC0FA80A9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3" name="Freeform 22">
              <a:extLst>
                <a:ext uri="{FF2B5EF4-FFF2-40B4-BE49-F238E27FC236}">
                  <a16:creationId xmlns:a16="http://schemas.microsoft.com/office/drawing/2014/main" id="{9BFCF199-64B2-4AEE-88C4-E954ABF362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5" name="Group 24">
            <a:extLst>
              <a:ext uri="{FF2B5EF4-FFF2-40B4-BE49-F238E27FC236}">
                <a16:creationId xmlns:a16="http://schemas.microsoft.com/office/drawing/2014/main" id="{E312DBA5-56D8-42B2-BA94-28168C2A670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6" name="Freeform 27">
              <a:extLst>
                <a:ext uri="{FF2B5EF4-FFF2-40B4-BE49-F238E27FC236}">
                  <a16:creationId xmlns:a16="http://schemas.microsoft.com/office/drawing/2014/main" id="{7AD46C74-3117-46B0-B267-0F61B57CA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7" name="Freeform 28">
              <a:extLst>
                <a:ext uri="{FF2B5EF4-FFF2-40B4-BE49-F238E27FC236}">
                  <a16:creationId xmlns:a16="http://schemas.microsoft.com/office/drawing/2014/main" id="{8C13B810-9664-45D8-8510-D6ED0ADD7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8" name="Freeform 29">
              <a:extLst>
                <a:ext uri="{FF2B5EF4-FFF2-40B4-BE49-F238E27FC236}">
                  <a16:creationId xmlns:a16="http://schemas.microsoft.com/office/drawing/2014/main" id="{10306E52-A922-4458-BCCE-C3C840CC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9" name="Freeform 30">
              <a:extLst>
                <a:ext uri="{FF2B5EF4-FFF2-40B4-BE49-F238E27FC236}">
                  <a16:creationId xmlns:a16="http://schemas.microsoft.com/office/drawing/2014/main" id="{CB578819-B7E7-4250-932F-52AE2A2A9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30" name="Freeform 31">
              <a:extLst>
                <a:ext uri="{FF2B5EF4-FFF2-40B4-BE49-F238E27FC236}">
                  <a16:creationId xmlns:a16="http://schemas.microsoft.com/office/drawing/2014/main" id="{454B9C91-B623-424A-B16E-F764F189D3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31" name="Freeform 32">
              <a:extLst>
                <a:ext uri="{FF2B5EF4-FFF2-40B4-BE49-F238E27FC236}">
                  <a16:creationId xmlns:a16="http://schemas.microsoft.com/office/drawing/2014/main" id="{EFD03C4A-8484-41E6-B458-032F1DCA7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32" name="Freeform 33">
              <a:extLst>
                <a:ext uri="{FF2B5EF4-FFF2-40B4-BE49-F238E27FC236}">
                  <a16:creationId xmlns:a16="http://schemas.microsoft.com/office/drawing/2014/main" id="{DDC2F3C3-1D4E-4913-9C5C-F9A65B47E5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3" name="Freeform 34">
              <a:extLst>
                <a:ext uri="{FF2B5EF4-FFF2-40B4-BE49-F238E27FC236}">
                  <a16:creationId xmlns:a16="http://schemas.microsoft.com/office/drawing/2014/main" id="{1E15BCA2-2420-4C53-ADE9-40FBAC2384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4" name="Freeform 35">
              <a:extLst>
                <a:ext uri="{FF2B5EF4-FFF2-40B4-BE49-F238E27FC236}">
                  <a16:creationId xmlns:a16="http://schemas.microsoft.com/office/drawing/2014/main" id="{73D5FBF4-7129-4C51-B603-E3BC334195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5" name="Freeform 36">
              <a:extLst>
                <a:ext uri="{FF2B5EF4-FFF2-40B4-BE49-F238E27FC236}">
                  <a16:creationId xmlns:a16="http://schemas.microsoft.com/office/drawing/2014/main" id="{0165B164-CE2A-494C-88FC-507232B37C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6" name="Freeform 37">
              <a:extLst>
                <a:ext uri="{FF2B5EF4-FFF2-40B4-BE49-F238E27FC236}">
                  <a16:creationId xmlns:a16="http://schemas.microsoft.com/office/drawing/2014/main" id="{87F127E5-B10B-4D18-BCF0-E7C3C7F40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7" name="Freeform 38">
              <a:extLst>
                <a:ext uri="{FF2B5EF4-FFF2-40B4-BE49-F238E27FC236}">
                  <a16:creationId xmlns:a16="http://schemas.microsoft.com/office/drawing/2014/main" id="{FC692D59-F28D-4E42-B435-225F2C6CFA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9" name="Rectangle 38">
            <a:extLst>
              <a:ext uri="{FF2B5EF4-FFF2-40B4-BE49-F238E27FC236}">
                <a16:creationId xmlns:a16="http://schemas.microsoft.com/office/drawing/2014/main" id="{1996130F-9AB5-4DE9-8574-3AF891C5C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1" name="Freeform 11">
            <a:extLst>
              <a:ext uri="{FF2B5EF4-FFF2-40B4-BE49-F238E27FC236}">
                <a16:creationId xmlns:a16="http://schemas.microsoft.com/office/drawing/2014/main" id="{7326F4E6-9131-42DA-97B2-0BA8D1E258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3" name="Rectangle 42">
            <a:extLst>
              <a:ext uri="{FF2B5EF4-FFF2-40B4-BE49-F238E27FC236}">
                <a16:creationId xmlns:a16="http://schemas.microsoft.com/office/drawing/2014/main" id="{1EDD21E1-BAF0-4314-AB31-82ECB8AC9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6A825F-4BBA-46FE-B2D8-62158EFD75AC}"/>
              </a:ext>
            </a:extLst>
          </p:cNvPr>
          <p:cNvSpPr>
            <a:spLocks noGrp="1"/>
          </p:cNvSpPr>
          <p:nvPr>
            <p:ph type="title"/>
          </p:nvPr>
        </p:nvSpPr>
        <p:spPr>
          <a:xfrm>
            <a:off x="973726" y="645106"/>
            <a:ext cx="4798150" cy="1259894"/>
          </a:xfrm>
        </p:spPr>
        <p:txBody>
          <a:bodyPr vert="horz" lIns="91440" tIns="45720" rIns="91440" bIns="45720" rtlCol="0" anchor="t">
            <a:normAutofit/>
          </a:bodyPr>
          <a:lstStyle/>
          <a:p>
            <a:r>
              <a:rPr lang="en-US" b="1" dirty="0">
                <a:latin typeface="Adobe Garamond Pro Bold" panose="02020702060506020403" pitchFamily="18" charset="0"/>
              </a:rPr>
              <a:t>Reflections for Covit-19</a:t>
            </a:r>
            <a:endParaRPr lang="en-US" dirty="0">
              <a:latin typeface="Adobe Garamond Pro Bold" panose="02020702060506020403" pitchFamily="18" charset="0"/>
            </a:endParaRPr>
          </a:p>
        </p:txBody>
      </p:sp>
      <p:sp>
        <p:nvSpPr>
          <p:cNvPr id="45" name="Rectangle 44">
            <a:extLst>
              <a:ext uri="{FF2B5EF4-FFF2-40B4-BE49-F238E27FC236}">
                <a16:creationId xmlns:a16="http://schemas.microsoft.com/office/drawing/2014/main" id="{FDC8619C-F25D-468E-95FA-2A2151D7DD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79039D0C-1312-4E34-8351-99AE2F70A54B}"/>
              </a:ext>
            </a:extLst>
          </p:cNvPr>
          <p:cNvSpPr>
            <a:spLocks noGrp="1"/>
          </p:cNvSpPr>
          <p:nvPr>
            <p:ph sz="half" idx="1"/>
          </p:nvPr>
        </p:nvSpPr>
        <p:spPr>
          <a:xfrm>
            <a:off x="649224" y="1647024"/>
            <a:ext cx="6128335" cy="4245830"/>
          </a:xfrm>
        </p:spPr>
        <p:txBody>
          <a:bodyPr vert="horz" lIns="91440" tIns="45720" rIns="91440" bIns="45720" rtlCol="0">
            <a:normAutofit fontScale="92500" lnSpcReduction="20000"/>
          </a:bodyPr>
          <a:lstStyle/>
          <a:p>
            <a:pPr>
              <a:lnSpc>
                <a:spcPct val="90000"/>
              </a:lnSpc>
            </a:pPr>
            <a:r>
              <a:rPr lang="en-US" sz="2400" dirty="0">
                <a:latin typeface="Adobe Garamond Pro Bold" panose="02020702060506020403" pitchFamily="18" charset="0"/>
              </a:rPr>
              <a:t>Two Chinese herbal remedies that claim to prevent and treat Covit-19 are already in the market. </a:t>
            </a:r>
          </a:p>
          <a:p>
            <a:pPr>
              <a:lnSpc>
                <a:spcPct val="90000"/>
              </a:lnSpc>
            </a:pPr>
            <a:r>
              <a:rPr lang="en-US" sz="2400" dirty="0">
                <a:latin typeface="Adobe Garamond Pro Bold" panose="02020702060506020403" pitchFamily="18" charset="0"/>
              </a:rPr>
              <a:t>The </a:t>
            </a:r>
            <a:r>
              <a:rPr lang="en-US" sz="2400" i="1" dirty="0" err="1">
                <a:solidFill>
                  <a:schemeClr val="accent1"/>
                </a:solidFill>
                <a:latin typeface="Adobe Garamond Pro Bold" panose="02020702060506020403" pitchFamily="18" charset="0"/>
              </a:rPr>
              <a:t>Feiyan</a:t>
            </a:r>
            <a:r>
              <a:rPr lang="en-US" sz="2400" i="1" dirty="0">
                <a:solidFill>
                  <a:schemeClr val="accent1"/>
                </a:solidFill>
                <a:latin typeface="Adobe Garamond Pro Bold" panose="02020702060506020403" pitchFamily="18" charset="0"/>
              </a:rPr>
              <a:t> No.1</a:t>
            </a:r>
            <a:r>
              <a:rPr lang="en-US" sz="2400" dirty="0">
                <a:solidFill>
                  <a:schemeClr val="accent1"/>
                </a:solidFill>
                <a:latin typeface="Adobe Garamond Pro Bold" panose="02020702060506020403" pitchFamily="18" charset="0"/>
              </a:rPr>
              <a:t> </a:t>
            </a:r>
            <a:r>
              <a:rPr lang="en-US" sz="2400" dirty="0">
                <a:latin typeface="Adobe Garamond Pro Bold" panose="02020702060506020403" pitchFamily="18" charset="0"/>
              </a:rPr>
              <a:t>(Pneumonia No.1) was produced by the No.8 People’s Hospital of Guangzhou, China. Its clinical trial with 50 patients indicates that all patients’ body temperature returns to normal within a week; 50% of the patients’ cough disappear; 52.4% of the patients’ sore throat disappear; 69.6% of the patients’ fatigue disappear;  and none of the patient’s situation deteriorated. </a:t>
            </a:r>
          </a:p>
          <a:p>
            <a:pPr>
              <a:lnSpc>
                <a:spcPct val="90000"/>
              </a:lnSpc>
            </a:pPr>
            <a:r>
              <a:rPr lang="en-US" sz="2400" dirty="0">
                <a:latin typeface="Adobe Garamond Pro Bold" panose="02020702060506020403" pitchFamily="18" charset="0"/>
              </a:rPr>
              <a:t>Another one is </a:t>
            </a:r>
            <a:r>
              <a:rPr lang="en-US" sz="2400" dirty="0">
                <a:solidFill>
                  <a:schemeClr val="accent1"/>
                </a:solidFill>
                <a:latin typeface="Adobe Garamond Pro Bold" panose="02020702060506020403" pitchFamily="18" charset="0"/>
              </a:rPr>
              <a:t>Voikon-1</a:t>
            </a:r>
          </a:p>
          <a:p>
            <a:pPr>
              <a:lnSpc>
                <a:spcPct val="90000"/>
              </a:lnSpc>
            </a:pPr>
            <a:r>
              <a:rPr lang="en-US" sz="2400" dirty="0">
                <a:latin typeface="Adobe Garamond Pro Bold" panose="02020702060506020403" pitchFamily="18" charset="0"/>
              </a:rPr>
              <a:t>As they are basically herbal drinks for cough and heat, their effect remains to be seen.</a:t>
            </a:r>
          </a:p>
          <a:p>
            <a:pPr>
              <a:lnSpc>
                <a:spcPct val="90000"/>
              </a:lnSpc>
            </a:pPr>
            <a:endParaRPr lang="en-US" sz="1700" dirty="0"/>
          </a:p>
        </p:txBody>
      </p:sp>
      <p:pic>
        <p:nvPicPr>
          <p:cNvPr id="6" name="Content Placeholder 5" descr="A close up of a piece of paper&#10;&#10;Description automatically generated">
            <a:extLst>
              <a:ext uri="{FF2B5EF4-FFF2-40B4-BE49-F238E27FC236}">
                <a16:creationId xmlns:a16="http://schemas.microsoft.com/office/drawing/2014/main" id="{8B062554-EA5D-410D-BB18-A22698F41F41}"/>
              </a:ext>
            </a:extLst>
          </p:cNvPr>
          <p:cNvPicPr>
            <a:picLocks noGrp="1" noChangeAspect="1"/>
          </p:cNvPicPr>
          <p:nvPr>
            <p:ph sz="half" idx="2"/>
          </p:nvPr>
        </p:nvPicPr>
        <p:blipFill>
          <a:blip r:embed="rId2"/>
          <a:stretch>
            <a:fillRect/>
          </a:stretch>
        </p:blipFill>
        <p:spPr>
          <a:xfrm>
            <a:off x="7241232" y="1481142"/>
            <a:ext cx="4964658" cy="4476794"/>
          </a:xfrm>
          <a:prstGeom prst="rect">
            <a:avLst/>
          </a:prstGeom>
        </p:spPr>
      </p:pic>
      <p:sp>
        <p:nvSpPr>
          <p:cNvPr id="47" name="Freeform 12">
            <a:extLst>
              <a:ext uri="{FF2B5EF4-FFF2-40B4-BE49-F238E27FC236}">
                <a16:creationId xmlns:a16="http://schemas.microsoft.com/office/drawing/2014/main" id="{7D9439D6-DEAD-4CEB-A61B-BE3D64D1B5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480765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1_Wisp">
  <a:themeElements>
    <a:clrScheme name="Wisp">
      <a:dk1>
        <a:sysClr val="windowText" lastClr="000000"/>
      </a:dk1>
      <a:lt1>
        <a:sysClr val="window" lastClr="FFFFFF"/>
      </a:lt1>
      <a:dk2>
        <a:srgbClr val="2C333A"/>
      </a:dk2>
      <a:lt2>
        <a:srgbClr val="D6ECED"/>
      </a:lt2>
      <a:accent1>
        <a:srgbClr val="DE32DE"/>
      </a:accent1>
      <a:accent2>
        <a:srgbClr val="F42B8A"/>
      </a:accent2>
      <a:accent3>
        <a:srgbClr val="349FE7"/>
      </a:accent3>
      <a:accent4>
        <a:srgbClr val="565FF8"/>
      </a:accent4>
      <a:accent5>
        <a:srgbClr val="876BE7"/>
      </a:accent5>
      <a:accent6>
        <a:srgbClr val="F268C2"/>
      </a:accent6>
      <a:hlink>
        <a:srgbClr val="F55CF9"/>
      </a:hlink>
      <a:folHlink>
        <a:srgbClr val="E8A0EE"/>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978</Words>
  <Application>Microsoft Office PowerPoint</Application>
  <PresentationFormat>Widescreen</PresentationFormat>
  <Paragraphs>54</Paragraphs>
  <Slides>13</Slides>
  <Notes>0</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13</vt:i4>
      </vt:variant>
    </vt:vector>
  </HeadingPairs>
  <TitlesOfParts>
    <vt:vector size="28" baseType="lpstr">
      <vt:lpstr>STKaiti</vt:lpstr>
      <vt:lpstr>STLiti</vt:lpstr>
      <vt:lpstr>AdLib Win95BT</vt:lpstr>
      <vt:lpstr>Adobe Garamond Pro Bold</vt:lpstr>
      <vt:lpstr>Algerian</vt:lpstr>
      <vt:lpstr>Arial</vt:lpstr>
      <vt:lpstr>Britannic Bold</vt:lpstr>
      <vt:lpstr>Calibri</vt:lpstr>
      <vt:lpstr>Century Gothic</vt:lpstr>
      <vt:lpstr>Cooper Std Black</vt:lpstr>
      <vt:lpstr>Franklin Gothic Medium</vt:lpstr>
      <vt:lpstr>Times New Roman</vt:lpstr>
      <vt:lpstr>Wingdings 3</vt:lpstr>
      <vt:lpstr>Wisp</vt:lpstr>
      <vt:lpstr>1_Wisp</vt:lpstr>
      <vt:lpstr>Cheuk-Yin LEE National University of Singapore</vt:lpstr>
      <vt:lpstr>Personal health and humanity </vt:lpstr>
      <vt:lpstr>“Prevention is better than Cure”</vt:lpstr>
      <vt:lpstr>PowerPoint Presentation</vt:lpstr>
      <vt:lpstr>Living in Harmony with Nature</vt:lpstr>
      <vt:lpstr>Inner Canon of the Yellow Emperor--Classic of Internal Medicine</vt:lpstr>
      <vt:lpstr>Food / Herbs Therapy in Ancient Chinese Culture</vt:lpstr>
      <vt:lpstr>Medicine and food are from the same origin  </vt:lpstr>
      <vt:lpstr>Chinese  Food Therapy 食疗</vt:lpstr>
      <vt:lpstr>Chinese Food Therapy</vt:lpstr>
      <vt:lpstr>Food Therapy</vt:lpstr>
      <vt:lpstr>Reflections for Covit-19 </vt:lpstr>
      <vt:lpstr>Reflections for Covit-19</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Cheuk-Yin LEE National University of Singapore</dc:title>
  <dc:creator>DR LEE</dc:creator>
  <cp:lastModifiedBy>DR LEE</cp:lastModifiedBy>
  <cp:revision>2</cp:revision>
  <cp:lastPrinted>2020-04-16T15:29:53Z</cp:lastPrinted>
  <dcterms:created xsi:type="dcterms:W3CDTF">2020-04-16T15:17:14Z</dcterms:created>
  <dcterms:modified xsi:type="dcterms:W3CDTF">2020-04-16T15:30:13Z</dcterms:modified>
</cp:coreProperties>
</file>